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8" r:id="rId22"/>
    <p:sldId id="290" r:id="rId23"/>
    <p:sldId id="291" r:id="rId24"/>
    <p:sldId id="292" r:id="rId25"/>
    <p:sldId id="293" r:id="rId26"/>
    <p:sldId id="294" r:id="rId27"/>
    <p:sldId id="295" r:id="rId28"/>
    <p:sldId id="276" r:id="rId29"/>
    <p:sldId id="296" r:id="rId30"/>
    <p:sldId id="297" r:id="rId31"/>
    <p:sldId id="298" r:id="rId32"/>
    <p:sldId id="299" r:id="rId33"/>
    <p:sldId id="300" r:id="rId34"/>
    <p:sldId id="301" r:id="rId35"/>
    <p:sldId id="303" r:id="rId36"/>
    <p:sldId id="277" r:id="rId37"/>
    <p:sldId id="304" r:id="rId38"/>
    <p:sldId id="305" r:id="rId39"/>
    <p:sldId id="306" r:id="rId40"/>
    <p:sldId id="307" r:id="rId41"/>
    <p:sldId id="308" r:id="rId42"/>
    <p:sldId id="309" r:id="rId43"/>
    <p:sldId id="310" r:id="rId44"/>
    <p:sldId id="279" r:id="rId45"/>
    <p:sldId id="280" r:id="rId46"/>
    <p:sldId id="281" r:id="rId47"/>
    <p:sldId id="282" r:id="rId48"/>
    <p:sldId id="283" r:id="rId49"/>
    <p:sldId id="284" r:id="rId50"/>
    <p:sldId id="285" r:id="rId51"/>
    <p:sldId id="286" r:id="rId52"/>
    <p:sldId id="287" r:id="rId53"/>
    <p:sldId id="288" r:id="rId54"/>
    <p:sldId id="289" r:id="rId5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7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e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0558" y="241540"/>
            <a:ext cx="8939842" cy="1475117"/>
          </a:xfrm>
        </p:spPr>
        <p:txBody>
          <a:bodyPr>
            <a:normAutofit fontScale="90000"/>
          </a:bodyPr>
          <a:lstStyle/>
          <a:p>
            <a:r>
              <a:rPr lang="en-IN" dirty="0" smtClean="0">
                <a:solidFill>
                  <a:srgbClr val="C00000"/>
                </a:solidFill>
                <a:latin typeface="Harrington" panose="04040505050A02020702" pitchFamily="82" charset="0"/>
              </a:rPr>
              <a:t> HOLIDAY</a:t>
            </a:r>
            <a:r>
              <a:rPr lang="en-IN" dirty="0" smtClean="0"/>
              <a:t>                     </a:t>
            </a:r>
            <a:r>
              <a:rPr lang="en-IN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TRIP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> </a:t>
            </a:r>
            <a:r>
              <a:rPr lang="en-IN" dirty="0" smtClean="0"/>
              <a:t>                 </a:t>
            </a:r>
            <a:r>
              <a:rPr lang="en-IN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Harrington" panose="04040505050A02020702" pitchFamily="82" charset="0"/>
              </a:rPr>
              <a:t>PLANNER</a:t>
            </a:r>
            <a:endParaRPr lang="en-IN" dirty="0">
              <a:solidFill>
                <a:schemeClr val="accent1">
                  <a:lumMod val="60000"/>
                  <a:lumOff val="40000"/>
                </a:schemeClr>
              </a:solidFill>
              <a:latin typeface="Harrington" panose="04040505050A0202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75639" y="1949570"/>
            <a:ext cx="3752491" cy="2682815"/>
          </a:xfrm>
        </p:spPr>
        <p:txBody>
          <a:bodyPr>
            <a:normAutofit fontScale="77500" lnSpcReduction="20000"/>
          </a:bodyPr>
          <a:lstStyle/>
          <a:p>
            <a:r>
              <a:rPr lang="en-IN" dirty="0" smtClean="0">
                <a:solidFill>
                  <a:srgbClr val="C00000"/>
                </a:solidFill>
              </a:rPr>
              <a:t>GROUP J:</a:t>
            </a:r>
          </a:p>
          <a:p>
            <a:endParaRPr lang="en-IN" dirty="0" smtClean="0"/>
          </a:p>
          <a:p>
            <a:r>
              <a:rPr lang="en-IN" dirty="0" smtClean="0">
                <a:solidFill>
                  <a:srgbClr val="FF0000"/>
                </a:solidFill>
              </a:rPr>
              <a:t>1)HARSH VARDHAN  (IIT2015045)</a:t>
            </a:r>
          </a:p>
          <a:p>
            <a:endParaRPr lang="en-IN" dirty="0" smtClean="0"/>
          </a:p>
          <a:p>
            <a:r>
              <a:rPr lang="en-IN" dirty="0" smtClean="0">
                <a:solidFill>
                  <a:srgbClr val="00B050"/>
                </a:solidFill>
              </a:rPr>
              <a:t>2)ROHAN RAYARADDI (IIT2015032)</a:t>
            </a:r>
          </a:p>
          <a:p>
            <a:endParaRPr lang="en-IN" dirty="0" smtClean="0"/>
          </a:p>
          <a:p>
            <a:r>
              <a:rPr lang="en-IN" dirty="0" smtClean="0">
                <a:solidFill>
                  <a:srgbClr val="7030A0"/>
                </a:solidFill>
              </a:rPr>
              <a:t>3)RAGHAV SABOO (IIT2015042)</a:t>
            </a:r>
          </a:p>
          <a:p>
            <a:endParaRPr lang="en-IN" dirty="0" smtClean="0"/>
          </a:p>
          <a:p>
            <a:r>
              <a:rPr lang="en-IN" dirty="0" smtClean="0">
                <a:solidFill>
                  <a:schemeClr val="accent1"/>
                </a:solidFill>
              </a:rPr>
              <a:t>4)NISHANT VERMA   (IIT2015039)</a:t>
            </a:r>
            <a:endParaRPr lang="en-IN" dirty="0">
              <a:solidFill>
                <a:schemeClr val="accent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820926"/>
            <a:ext cx="8057072" cy="503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00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2661138" cy="1293028"/>
          </a:xfrm>
        </p:spPr>
        <p:txBody>
          <a:bodyPr>
            <a:normAutofit/>
          </a:bodyPr>
          <a:lstStyle/>
          <a:p>
            <a:r>
              <a:rPr lang="en-IN" sz="36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C</a:t>
            </a:r>
            <a:r>
              <a:rPr lang="en-IN" sz="32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ustomer</a:t>
            </a:r>
            <a:endParaRPr lang="en-IN" sz="3200" dirty="0">
              <a:solidFill>
                <a:srgbClr val="00B050"/>
              </a:solidFill>
              <a:latin typeface="Harrington" panose="04040505050A02020702" pitchFamily="82" charset="0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8813199"/>
              </p:ext>
            </p:extLst>
          </p:nvPr>
        </p:nvGraphicFramePr>
        <p:xfrm>
          <a:off x="6557109" y="2424333"/>
          <a:ext cx="5119077" cy="23508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6359"/>
                <a:gridCol w="1706359"/>
                <a:gridCol w="1706359"/>
              </a:tblGrid>
              <a:tr h="391811">
                <a:tc>
                  <a:txBody>
                    <a:bodyPr/>
                    <a:lstStyle/>
                    <a:p>
                      <a:r>
                        <a:rPr lang="en-IN" dirty="0" smtClean="0"/>
                        <a:t>FIELD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CONSTRAINTS</a:t>
                      </a:r>
                      <a:endParaRPr lang="en-IN" dirty="0"/>
                    </a:p>
                  </a:txBody>
                  <a:tcPr/>
                </a:tc>
              </a:tr>
              <a:tr h="391811"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391811">
                <a:tc>
                  <a:txBody>
                    <a:bodyPr/>
                    <a:lstStyle/>
                    <a:p>
                      <a:r>
                        <a:rPr lang="en-IN" dirty="0" smtClean="0"/>
                        <a:t>PHONE_NO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391811">
                <a:tc>
                  <a:txBody>
                    <a:bodyPr/>
                    <a:lstStyle/>
                    <a:p>
                      <a:r>
                        <a:rPr lang="en-IN" dirty="0" smtClean="0"/>
                        <a:t>EMAIL_ID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</a:t>
                      </a:r>
                      <a:r>
                        <a:rPr lang="en-IN" baseline="0" dirty="0" smtClean="0"/>
                        <a:t> NULL</a:t>
                      </a:r>
                      <a:endParaRPr lang="en-IN" dirty="0"/>
                    </a:p>
                  </a:txBody>
                  <a:tcPr/>
                </a:tc>
              </a:tr>
              <a:tr h="391811">
                <a:tc>
                  <a:txBody>
                    <a:bodyPr/>
                    <a:lstStyle/>
                    <a:p>
                      <a:r>
                        <a:rPr lang="en-IN" dirty="0" smtClean="0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PRIMARY_KEY</a:t>
                      </a:r>
                      <a:endParaRPr lang="en-IN" dirty="0"/>
                    </a:p>
                  </a:txBody>
                  <a:tcPr/>
                </a:tc>
              </a:tr>
              <a:tr h="391811">
                <a:tc>
                  <a:txBody>
                    <a:bodyPr/>
                    <a:lstStyle/>
                    <a:p>
                      <a:r>
                        <a:rPr lang="en-IN" dirty="0" smtClean="0"/>
                        <a:t>PASSWORD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15" y="2057401"/>
            <a:ext cx="5033107" cy="373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53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3575538" cy="1293028"/>
          </a:xfrm>
        </p:spPr>
        <p:txBody>
          <a:bodyPr/>
          <a:lstStyle/>
          <a:p>
            <a:r>
              <a:rPr lang="en-IN" sz="60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H</a:t>
            </a:r>
            <a:r>
              <a:rPr lang="en-IN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OTEL</a:t>
            </a:r>
            <a:endParaRPr lang="en-IN" dirty="0">
              <a:solidFill>
                <a:srgbClr val="00B050"/>
              </a:solidFill>
              <a:latin typeface="Harrington" panose="04040505050A02020702" pitchFamily="82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7028201"/>
              </p:ext>
            </p:extLst>
          </p:nvPr>
        </p:nvGraphicFramePr>
        <p:xfrm>
          <a:off x="6713415" y="2461847"/>
          <a:ext cx="4923693" cy="27119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1231"/>
                <a:gridCol w="1641231"/>
                <a:gridCol w="1641231"/>
              </a:tblGrid>
              <a:tr h="769790">
                <a:tc>
                  <a:txBody>
                    <a:bodyPr/>
                    <a:lstStyle/>
                    <a:p>
                      <a:r>
                        <a:rPr lang="en-IN" dirty="0" smtClean="0"/>
                        <a:t>FIELD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CONSTRAINTS</a:t>
                      </a:r>
                      <a:endParaRPr lang="en-IN" dirty="0"/>
                    </a:p>
                  </a:txBody>
                  <a:tcPr/>
                </a:tc>
              </a:tr>
              <a:tr h="439880"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622507">
                <a:tc>
                  <a:txBody>
                    <a:bodyPr/>
                    <a:lstStyle/>
                    <a:p>
                      <a:r>
                        <a:rPr lang="en-IN" dirty="0" smtClean="0"/>
                        <a:t>HOTEL_ID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PRIMARY</a:t>
                      </a:r>
                      <a:r>
                        <a:rPr lang="en-IN" baseline="0" dirty="0" smtClean="0"/>
                        <a:t> KEY</a:t>
                      </a:r>
                      <a:endParaRPr lang="en-IN" dirty="0"/>
                    </a:p>
                  </a:txBody>
                  <a:tcPr/>
                </a:tc>
              </a:tr>
              <a:tr h="439880">
                <a:tc>
                  <a:txBody>
                    <a:bodyPr/>
                    <a:lstStyle/>
                    <a:p>
                      <a:r>
                        <a:rPr lang="en-IN" dirty="0" smtClean="0"/>
                        <a:t>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439880">
                <a:tc>
                  <a:txBody>
                    <a:bodyPr/>
                    <a:lstStyle/>
                    <a:p>
                      <a:r>
                        <a:rPr lang="en-IN" dirty="0" smtClean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</a:t>
                      </a:r>
                      <a:r>
                        <a:rPr lang="en-IN" baseline="0" dirty="0" smtClean="0"/>
                        <a:t>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806" y="2251555"/>
            <a:ext cx="4252328" cy="357409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4069724" y="4038600"/>
            <a:ext cx="1068946" cy="54091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 smtClean="0">
                <a:solidFill>
                  <a:schemeClr val="tx1"/>
                </a:solidFill>
              </a:rPr>
              <a:t>Type</a:t>
            </a:r>
            <a:endParaRPr lang="en-IN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543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3552092" cy="1293028"/>
          </a:xfrm>
        </p:spPr>
        <p:txBody>
          <a:bodyPr/>
          <a:lstStyle/>
          <a:p>
            <a:r>
              <a:rPr lang="en-IN" sz="54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R</a:t>
            </a:r>
            <a:r>
              <a:rPr lang="en-IN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OOMS</a:t>
            </a:r>
            <a:endParaRPr lang="en-IN" dirty="0">
              <a:solidFill>
                <a:srgbClr val="00B050"/>
              </a:solidFill>
              <a:latin typeface="Harrington" panose="04040505050A02020702" pitchFamily="82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3860924"/>
              </p:ext>
            </p:extLst>
          </p:nvPr>
        </p:nvGraphicFramePr>
        <p:xfrm>
          <a:off x="6635262" y="2711939"/>
          <a:ext cx="5244123" cy="2898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0061"/>
                <a:gridCol w="1636021"/>
                <a:gridCol w="1748041"/>
              </a:tblGrid>
              <a:tr h="797606">
                <a:tc>
                  <a:txBody>
                    <a:bodyPr/>
                    <a:lstStyle/>
                    <a:p>
                      <a:r>
                        <a:rPr lang="en-IN" dirty="0" smtClean="0"/>
                        <a:t>FIELD</a:t>
                      </a:r>
                      <a:r>
                        <a:rPr lang="en-IN" baseline="0" dirty="0" smtClean="0"/>
                        <a:t>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DATA</a:t>
                      </a:r>
                      <a:r>
                        <a:rPr lang="en-IN" baseline="0" dirty="0" smtClean="0"/>
                        <a:t>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CONSTRAINT</a:t>
                      </a:r>
                      <a:endParaRPr lang="en-IN" dirty="0"/>
                    </a:p>
                  </a:txBody>
                  <a:tcPr/>
                </a:tc>
              </a:tr>
              <a:tr h="410198">
                <a:tc>
                  <a:txBody>
                    <a:bodyPr/>
                    <a:lstStyle/>
                    <a:p>
                      <a:r>
                        <a:rPr lang="en-IN" dirty="0" smtClean="0"/>
                        <a:t>COST(SINGLE)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</a:t>
                      </a:r>
                      <a:r>
                        <a:rPr lang="en-IN" baseline="0" dirty="0" smtClean="0"/>
                        <a:t> NULL</a:t>
                      </a:r>
                      <a:endParaRPr lang="en-IN" dirty="0"/>
                    </a:p>
                  </a:txBody>
                  <a:tcPr/>
                </a:tc>
              </a:tr>
              <a:tr h="410198">
                <a:tc>
                  <a:txBody>
                    <a:bodyPr/>
                    <a:lstStyle/>
                    <a:p>
                      <a:r>
                        <a:rPr lang="en-IN" dirty="0" smtClean="0"/>
                        <a:t>COST(DOUBLE)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410198">
                <a:tc>
                  <a:txBody>
                    <a:bodyPr/>
                    <a:lstStyle/>
                    <a:p>
                      <a:r>
                        <a:rPr lang="en-IN" dirty="0" smtClean="0"/>
                        <a:t>AVAILABLE</a:t>
                      </a:r>
                    </a:p>
                    <a:p>
                      <a:r>
                        <a:rPr lang="en-IN" dirty="0" smtClean="0"/>
                        <a:t>(SINGLE)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410198">
                <a:tc>
                  <a:txBody>
                    <a:bodyPr/>
                    <a:lstStyle/>
                    <a:p>
                      <a:r>
                        <a:rPr lang="en-IN" dirty="0" smtClean="0"/>
                        <a:t>AVAILABLE</a:t>
                      </a:r>
                    </a:p>
                    <a:p>
                      <a:r>
                        <a:rPr lang="en-IN" dirty="0" smtClean="0"/>
                        <a:t>(DOUBLE)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95" y="2952155"/>
            <a:ext cx="4679085" cy="243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53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4083538" cy="1293028"/>
          </a:xfrm>
        </p:spPr>
        <p:txBody>
          <a:bodyPr/>
          <a:lstStyle/>
          <a:p>
            <a:r>
              <a:rPr lang="en-IN" sz="60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D</a:t>
            </a:r>
            <a:r>
              <a:rPr lang="en-IN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AY_PLAN</a:t>
            </a:r>
            <a:endParaRPr lang="en-IN" dirty="0">
              <a:solidFill>
                <a:srgbClr val="00B050"/>
              </a:solidFill>
              <a:latin typeface="Harrington" panose="04040505050A02020702" pitchFamily="82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110485"/>
              </p:ext>
            </p:extLst>
          </p:nvPr>
        </p:nvGraphicFramePr>
        <p:xfrm>
          <a:off x="6525846" y="2649416"/>
          <a:ext cx="4980354" cy="2609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0118"/>
                <a:gridCol w="1660118"/>
                <a:gridCol w="1660118"/>
              </a:tblGrid>
              <a:tr h="492369">
                <a:tc>
                  <a:txBody>
                    <a:bodyPr/>
                    <a:lstStyle/>
                    <a:p>
                      <a:r>
                        <a:rPr lang="en-IN" dirty="0" smtClean="0"/>
                        <a:t>FIELD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CONSTRAINTS</a:t>
                      </a:r>
                      <a:endParaRPr lang="en-IN" dirty="0"/>
                    </a:p>
                  </a:txBody>
                  <a:tcPr/>
                </a:tc>
              </a:tr>
              <a:tr h="492369">
                <a:tc>
                  <a:txBody>
                    <a:bodyPr/>
                    <a:lstStyle/>
                    <a:p>
                      <a:r>
                        <a:rPr lang="en-IN" dirty="0" smtClean="0"/>
                        <a:t>TIME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TIME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</a:tr>
              <a:tr h="492369">
                <a:tc>
                  <a:txBody>
                    <a:bodyPr/>
                    <a:lstStyle/>
                    <a:p>
                      <a:r>
                        <a:rPr lang="en-IN" dirty="0" smtClean="0"/>
                        <a:t>EVENT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</a:tr>
              <a:tr h="492369">
                <a:tc>
                  <a:txBody>
                    <a:bodyPr/>
                    <a:lstStyle/>
                    <a:p>
                      <a:r>
                        <a:rPr lang="en-IN" dirty="0" smtClean="0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FOREIGN KEY</a:t>
                      </a:r>
                      <a:endParaRPr lang="en-IN" dirty="0"/>
                    </a:p>
                  </a:txBody>
                  <a:tcPr/>
                </a:tc>
              </a:tr>
              <a:tr h="492369">
                <a:tc>
                  <a:txBody>
                    <a:bodyPr/>
                    <a:lstStyle/>
                    <a:p>
                      <a:r>
                        <a:rPr lang="en-IN" dirty="0" smtClean="0"/>
                        <a:t>DAY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916" y="2861208"/>
            <a:ext cx="4734361" cy="252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07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4685323" cy="1293028"/>
          </a:xfrm>
        </p:spPr>
        <p:txBody>
          <a:bodyPr/>
          <a:lstStyle/>
          <a:p>
            <a:r>
              <a:rPr lang="en-IN" sz="60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H</a:t>
            </a:r>
            <a:r>
              <a:rPr lang="en-IN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OTEL_IMAGES</a:t>
            </a:r>
            <a:endParaRPr lang="en-IN" dirty="0">
              <a:solidFill>
                <a:srgbClr val="00B050"/>
              </a:solidFill>
              <a:latin typeface="Harrington" panose="04040505050A02020702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046" y="2644761"/>
            <a:ext cx="3001107" cy="2646254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95650"/>
              </p:ext>
            </p:extLst>
          </p:nvPr>
        </p:nvGraphicFramePr>
        <p:xfrm>
          <a:off x="6557108" y="2644761"/>
          <a:ext cx="5173785" cy="22633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4595"/>
                <a:gridCol w="1724595"/>
                <a:gridCol w="1724595"/>
              </a:tblGrid>
              <a:tr h="754434">
                <a:tc>
                  <a:txBody>
                    <a:bodyPr/>
                    <a:lstStyle/>
                    <a:p>
                      <a:r>
                        <a:rPr lang="en-IN" dirty="0" smtClean="0"/>
                        <a:t>FIELD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CONSTRAINT</a:t>
                      </a:r>
                      <a:endParaRPr lang="en-IN" dirty="0"/>
                    </a:p>
                  </a:txBody>
                  <a:tcPr/>
                </a:tc>
              </a:tr>
              <a:tr h="754434">
                <a:tc>
                  <a:txBody>
                    <a:bodyPr/>
                    <a:lstStyle/>
                    <a:p>
                      <a:r>
                        <a:rPr lang="en-IN" dirty="0" smtClean="0"/>
                        <a:t>IMAGE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BLOB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PRIMARY KEY</a:t>
                      </a:r>
                      <a:endParaRPr lang="en-IN" dirty="0"/>
                    </a:p>
                  </a:txBody>
                  <a:tcPr/>
                </a:tc>
              </a:tr>
              <a:tr h="754434">
                <a:tc>
                  <a:txBody>
                    <a:bodyPr/>
                    <a:lstStyle/>
                    <a:p>
                      <a:r>
                        <a:rPr lang="en-IN" dirty="0" smtClean="0"/>
                        <a:t>HOTEL_ID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FOREIGN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32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5318369" cy="1293028"/>
          </a:xfrm>
        </p:spPr>
        <p:txBody>
          <a:bodyPr>
            <a:normAutofit/>
          </a:bodyPr>
          <a:lstStyle/>
          <a:p>
            <a:r>
              <a:rPr lang="en-IN" sz="60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T</a:t>
            </a:r>
            <a:r>
              <a:rPr lang="en-IN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OURIST_SPOT</a:t>
            </a:r>
            <a:endParaRPr lang="en-IN" dirty="0">
              <a:solidFill>
                <a:srgbClr val="00B050"/>
              </a:solidFill>
              <a:latin typeface="Harrington" panose="04040505050A02020702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03" y="2423931"/>
            <a:ext cx="4831499" cy="3345470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439109"/>
              </p:ext>
            </p:extLst>
          </p:nvPr>
        </p:nvGraphicFramePr>
        <p:xfrm>
          <a:off x="5900614" y="2423928"/>
          <a:ext cx="5548923" cy="3195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9641"/>
                <a:gridCol w="1849641"/>
                <a:gridCol w="1849641"/>
              </a:tblGrid>
              <a:tr h="532556">
                <a:tc>
                  <a:txBody>
                    <a:bodyPr/>
                    <a:lstStyle/>
                    <a:p>
                      <a:r>
                        <a:rPr lang="en-IN" dirty="0" smtClean="0"/>
                        <a:t>FIELD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CONSTRAINT</a:t>
                      </a:r>
                      <a:endParaRPr lang="en-IN" dirty="0"/>
                    </a:p>
                  </a:txBody>
                  <a:tcPr/>
                </a:tc>
              </a:tr>
              <a:tr h="532556"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532556">
                <a:tc>
                  <a:txBody>
                    <a:bodyPr/>
                    <a:lstStyle/>
                    <a:p>
                      <a:r>
                        <a:rPr lang="en-IN" dirty="0" smtClean="0"/>
                        <a:t>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532556">
                <a:tc>
                  <a:txBody>
                    <a:bodyPr/>
                    <a:lstStyle/>
                    <a:p>
                      <a:r>
                        <a:rPr lang="en-IN" dirty="0" smtClean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532556">
                <a:tc>
                  <a:txBody>
                    <a:bodyPr/>
                    <a:lstStyle/>
                    <a:p>
                      <a:r>
                        <a:rPr lang="en-IN" dirty="0" smtClean="0"/>
                        <a:t>DESCRIPTION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  <a:tr h="532556">
                <a:tc>
                  <a:txBody>
                    <a:bodyPr/>
                    <a:lstStyle/>
                    <a:p>
                      <a:r>
                        <a:rPr lang="en-IN" dirty="0" smtClean="0"/>
                        <a:t>TSP_ID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PRIMARY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2100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6787662" cy="1293028"/>
          </a:xfrm>
        </p:spPr>
        <p:txBody>
          <a:bodyPr/>
          <a:lstStyle/>
          <a:p>
            <a:r>
              <a:rPr lang="en-IN" sz="60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T</a:t>
            </a:r>
            <a:r>
              <a:rPr lang="en-IN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OURIST_SPOT_IMAGES</a:t>
            </a:r>
            <a:endParaRPr lang="en-IN" dirty="0">
              <a:solidFill>
                <a:srgbClr val="00B050"/>
              </a:solidFill>
              <a:latin typeface="Harrington" panose="04040505050A02020702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80" y="3431247"/>
            <a:ext cx="4581558" cy="1508076"/>
          </a:xfr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9457119"/>
              </p:ext>
            </p:extLst>
          </p:nvPr>
        </p:nvGraphicFramePr>
        <p:xfrm>
          <a:off x="6596186" y="3251198"/>
          <a:ext cx="4923690" cy="19225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1230"/>
                <a:gridCol w="1641230"/>
                <a:gridCol w="1641230"/>
              </a:tblGrid>
              <a:tr h="640862">
                <a:tc>
                  <a:txBody>
                    <a:bodyPr/>
                    <a:lstStyle/>
                    <a:p>
                      <a:r>
                        <a:rPr lang="en-IN" dirty="0" smtClean="0"/>
                        <a:t>FIELD 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CONSTRAINT</a:t>
                      </a:r>
                      <a:endParaRPr lang="en-IN" dirty="0"/>
                    </a:p>
                  </a:txBody>
                  <a:tcPr/>
                </a:tc>
              </a:tr>
              <a:tr h="640862">
                <a:tc>
                  <a:txBody>
                    <a:bodyPr/>
                    <a:lstStyle/>
                    <a:p>
                      <a:r>
                        <a:rPr lang="en-IN" dirty="0" smtClean="0"/>
                        <a:t>IMAGE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BLOB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PRIMARY KEY</a:t>
                      </a:r>
                      <a:endParaRPr lang="en-IN" dirty="0"/>
                    </a:p>
                  </a:txBody>
                  <a:tcPr/>
                </a:tc>
              </a:tr>
              <a:tr h="640862">
                <a:tc>
                  <a:txBody>
                    <a:bodyPr/>
                    <a:lstStyle/>
                    <a:p>
                      <a:r>
                        <a:rPr lang="en-IN" dirty="0" smtClean="0"/>
                        <a:t>TSP_ID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FOREIGN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849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879"/>
            <a:ext cx="12267550" cy="6705599"/>
          </a:xfrm>
        </p:spPr>
      </p:pic>
      <p:cxnSp>
        <p:nvCxnSpPr>
          <p:cNvPr id="8" name="Straight Connector 7"/>
          <p:cNvCxnSpPr/>
          <p:nvPr/>
        </p:nvCxnSpPr>
        <p:spPr>
          <a:xfrm>
            <a:off x="2614411" y="3734873"/>
            <a:ext cx="2253803" cy="128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435662" y="2331076"/>
            <a:ext cx="0" cy="3863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095482" y="3902299"/>
            <a:ext cx="1081825" cy="5795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10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6303108" cy="1293028"/>
          </a:xfrm>
        </p:spPr>
        <p:txBody>
          <a:bodyPr/>
          <a:lstStyle/>
          <a:p>
            <a:r>
              <a:rPr lang="en-IN" sz="6000" dirty="0" smtClean="0">
                <a:solidFill>
                  <a:srgbClr val="00B050"/>
                </a:solidFill>
                <a:latin typeface="Franklin Gothic Heavy" panose="020B0903020102020204" pitchFamily="34" charset="0"/>
              </a:rPr>
              <a:t>R</a:t>
            </a:r>
            <a:r>
              <a:rPr lang="en-IN" dirty="0" smtClean="0">
                <a:solidFill>
                  <a:srgbClr val="00B050"/>
                </a:solidFill>
                <a:latin typeface="Franklin Gothic Heavy" panose="020B0903020102020204" pitchFamily="34" charset="0"/>
              </a:rPr>
              <a:t>elational schema </a:t>
            </a:r>
            <a:endParaRPr lang="en-IN" dirty="0">
              <a:solidFill>
                <a:srgbClr val="00B050"/>
              </a:solidFill>
              <a:latin typeface="Franklin Gothic Heavy" panose="020B09030201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419958"/>
            <a:ext cx="10820400" cy="3572247"/>
          </a:xfrm>
        </p:spPr>
      </p:pic>
    </p:spTree>
    <p:extLst>
      <p:ext uri="{BB962C8B-B14F-4D97-AF65-F5344CB8AC3E}">
        <p14:creationId xmlns:p14="http://schemas.microsoft.com/office/powerpoint/2010/main" val="243298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5834185" cy="1293028"/>
          </a:xfrm>
        </p:spPr>
        <p:txBody>
          <a:bodyPr/>
          <a:lstStyle/>
          <a:p>
            <a:r>
              <a:rPr lang="en-IN" dirty="0" smtClean="0"/>
              <a:t>	</a:t>
            </a:r>
            <a:r>
              <a:rPr lang="en-IN" sz="6600" dirty="0" smtClean="0">
                <a:solidFill>
                  <a:srgbClr val="00B050"/>
                </a:solidFill>
                <a:latin typeface="Britannic Bold" panose="020B0903060703020204" pitchFamily="34" charset="0"/>
              </a:rPr>
              <a:t>n</a:t>
            </a:r>
            <a:r>
              <a:rPr lang="en-IN" sz="4800" dirty="0" smtClean="0">
                <a:solidFill>
                  <a:srgbClr val="00B050"/>
                </a:solidFill>
                <a:latin typeface="Britannic Bold" panose="020B0903060703020204" pitchFamily="34" charset="0"/>
              </a:rPr>
              <a:t>ormalization</a:t>
            </a:r>
            <a:endParaRPr lang="en-IN" sz="4800" dirty="0">
              <a:solidFill>
                <a:srgbClr val="00B050"/>
              </a:solidFill>
              <a:latin typeface="Britannic Bold" panose="020B0903060703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3600" dirty="0" smtClean="0"/>
              <a:t>N</a:t>
            </a:r>
            <a:r>
              <a:rPr lang="en-IN" dirty="0" smtClean="0"/>
              <a:t>ormalization is a process of organizing the data in the database to avoid:-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* data redundancy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* insertion anomaly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* update anomaly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* deletion anomaly </a:t>
            </a:r>
          </a:p>
          <a:p>
            <a:pPr marL="0" indent="0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309799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0347" y="1362973"/>
            <a:ext cx="4986068" cy="4330461"/>
          </a:xfrm>
        </p:spPr>
        <p:txBody>
          <a:bodyPr/>
          <a:lstStyle/>
          <a:p>
            <a:r>
              <a:rPr lang="en-IN" dirty="0" smtClean="0">
                <a:solidFill>
                  <a:srgbClr val="00B050"/>
                </a:solidFill>
                <a:latin typeface="Castellar" panose="020A0402060406010301" pitchFamily="18" charset="0"/>
              </a:rPr>
              <a:t>INTRODUCTION</a:t>
            </a:r>
            <a:endParaRPr lang="en-IN" dirty="0">
              <a:solidFill>
                <a:srgbClr val="00B050"/>
              </a:solidFill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22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1" y="764373"/>
            <a:ext cx="6326554" cy="1293028"/>
          </a:xfrm>
        </p:spPr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1NF : 1</a:t>
            </a:r>
            <a:r>
              <a:rPr lang="en-IN" baseline="30000" dirty="0">
                <a:solidFill>
                  <a:srgbClr val="C00000"/>
                </a:solidFill>
              </a:rPr>
              <a:t>st</a:t>
            </a:r>
            <a:r>
              <a:rPr lang="en-IN" dirty="0">
                <a:solidFill>
                  <a:srgbClr val="C00000"/>
                </a:solidFill>
              </a:rPr>
              <a:t> Normal 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1"/>
            <a:ext cx="10820400" cy="3721686"/>
          </a:xfrm>
        </p:spPr>
        <p:txBody>
          <a:bodyPr>
            <a:normAutofit fontScale="92500" lnSpcReduction="20000"/>
          </a:bodyPr>
          <a:lstStyle/>
          <a:p>
            <a:r>
              <a:rPr lang="en-IN" sz="3900" b="1" dirty="0" smtClean="0">
                <a:solidFill>
                  <a:srgbClr val="00B050"/>
                </a:solidFill>
              </a:rPr>
              <a:t>Criteria</a:t>
            </a:r>
          </a:p>
          <a:p>
            <a:endParaRPr lang="en-IN" b="1" dirty="0">
              <a:solidFill>
                <a:srgbClr val="00B05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All attributes must be </a:t>
            </a:r>
            <a:r>
              <a:rPr lang="en-IN" b="1" dirty="0">
                <a:solidFill>
                  <a:schemeClr val="bg2">
                    <a:lumMod val="75000"/>
                  </a:schemeClr>
                </a:solidFill>
              </a:rPr>
              <a:t>single-valued</a:t>
            </a:r>
            <a:r>
              <a:rPr lang="en-IN" dirty="0"/>
              <a:t>: no repeating groups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There must be </a:t>
            </a:r>
            <a:r>
              <a:rPr lang="en-IN" b="1" dirty="0">
                <a:solidFill>
                  <a:schemeClr val="bg2">
                    <a:lumMod val="75000"/>
                  </a:schemeClr>
                </a:solidFill>
              </a:rPr>
              <a:t>no composite </a:t>
            </a:r>
            <a:r>
              <a:rPr lang="en-IN" b="1" dirty="0" smtClean="0">
                <a:solidFill>
                  <a:schemeClr val="bg2">
                    <a:lumMod val="75000"/>
                  </a:schemeClr>
                </a:solidFill>
              </a:rPr>
              <a:t>attributes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IN" b="1" dirty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IN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IN" b="1" dirty="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IN" sz="3900" b="1" dirty="0" smtClean="0">
                <a:solidFill>
                  <a:srgbClr val="00B050"/>
                </a:solidFill>
              </a:rPr>
              <a:t>Test</a:t>
            </a:r>
          </a:p>
          <a:p>
            <a:endParaRPr lang="en-IN" b="1" dirty="0">
              <a:solidFill>
                <a:srgbClr val="00B05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Evidently, all attributes are single-valued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No attributes are </a:t>
            </a:r>
            <a:r>
              <a:rPr lang="en-IN" dirty="0" smtClean="0"/>
              <a:t>composite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415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322" y="1398954"/>
            <a:ext cx="11388969" cy="540043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HOTEL(CITY,NAME,COST_OF_SINGLE_ROOM,COST_OF_DOUBLE_ROOM,</a:t>
            </a:r>
          </a:p>
          <a:p>
            <a:pPr marL="0" indent="0">
              <a:buNone/>
            </a:pPr>
            <a:r>
              <a:rPr lang="en-IN" dirty="0" smtClean="0"/>
              <a:t>               NO_OF_SINGLE_ROOM,NO_OF_DOUBLE_ROOM,TYPE,HOTEL_ID,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</a:t>
            </a:r>
            <a:r>
              <a:rPr lang="en-IN" u="sng" dirty="0" smtClean="0"/>
              <a:t>IMAGE</a:t>
            </a:r>
            <a:r>
              <a:rPr lang="en-IN" dirty="0" smtClean="0"/>
              <a:t>)</a:t>
            </a:r>
          </a:p>
          <a:p>
            <a:pPr marL="0" indent="0">
              <a:buNone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sz="4000" u="sng" dirty="0" smtClean="0"/>
              <a:t>F</a:t>
            </a:r>
            <a:r>
              <a:rPr lang="en-IN" u="sng" dirty="0" smtClean="0"/>
              <a:t>UNCTIONAL DEPENDENCY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 </a:t>
            </a:r>
            <a:r>
              <a:rPr lang="en-IN" dirty="0" smtClean="0"/>
              <a:t>  </a:t>
            </a:r>
            <a:r>
              <a:rPr lang="en-IN" dirty="0" smtClean="0"/>
              <a:t>HOTEL</a:t>
            </a:r>
            <a:r>
              <a:rPr lang="en-IN" u="sng" dirty="0" smtClean="0"/>
              <a:t>_</a:t>
            </a:r>
            <a:r>
              <a:rPr lang="en-IN" dirty="0" smtClean="0"/>
              <a:t>ID</a:t>
            </a:r>
            <a:r>
              <a:rPr lang="en-IN" dirty="0" smtClean="0"/>
              <a:t>-&gt;</a:t>
            </a:r>
            <a:r>
              <a:rPr lang="en-IN" dirty="0" smtClean="0"/>
              <a:t>CITY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dirty="0" smtClean="0"/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 </a:t>
            </a:r>
            <a:r>
              <a:rPr lang="en-IN" dirty="0" smtClean="0"/>
              <a:t>  HOTEL_ID-</a:t>
            </a:r>
            <a:r>
              <a:rPr lang="en-IN" dirty="0"/>
              <a:t>&gt;</a:t>
            </a:r>
            <a:r>
              <a:rPr lang="en-IN" dirty="0" smtClean="0"/>
              <a:t>NAME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dirty="0"/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   </a:t>
            </a:r>
            <a:r>
              <a:rPr lang="en-IN" dirty="0" smtClean="0"/>
              <a:t>HOTEL_ID-</a:t>
            </a:r>
            <a:r>
              <a:rPr lang="en-IN" dirty="0"/>
              <a:t>&gt;</a:t>
            </a:r>
            <a:r>
              <a:rPr lang="en-IN" dirty="0" smtClean="0"/>
              <a:t>COST_OF_SINGLE_ROOM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982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092" y="1383322"/>
            <a:ext cx="11754338" cy="5345723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IN" dirty="0" smtClean="0"/>
              <a:t>   HOTEL_ID-</a:t>
            </a:r>
            <a:r>
              <a:rPr lang="en-IN" dirty="0"/>
              <a:t>&gt;</a:t>
            </a:r>
            <a:r>
              <a:rPr lang="en-IN" dirty="0" smtClean="0"/>
              <a:t>NO_OF_SINGLE_ROOM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dirty="0"/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 smtClean="0"/>
              <a:t>   HOTEL_ID-</a:t>
            </a:r>
            <a:r>
              <a:rPr lang="en-IN" dirty="0"/>
              <a:t>&gt;</a:t>
            </a:r>
            <a:r>
              <a:rPr lang="en-IN" dirty="0" smtClean="0"/>
              <a:t>COST_OF_DOUBLE_ROOM</a:t>
            </a:r>
            <a:endParaRPr lang="en-IN" dirty="0"/>
          </a:p>
          <a:p>
            <a:pPr marL="0" indent="0">
              <a:buNone/>
            </a:pPr>
            <a:r>
              <a:rPr lang="en-IN" dirty="0" smtClean="0"/>
              <a:t>     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 </a:t>
            </a:r>
            <a:r>
              <a:rPr lang="en-IN" dirty="0" smtClean="0"/>
              <a:t>  HOTEL_ID-&gt;NO_OF_DOUBLE_ROOM</a:t>
            </a:r>
          </a:p>
          <a:p>
            <a:pPr marL="0" indent="0">
              <a:buNone/>
            </a:pPr>
            <a:endParaRPr lang="en-IN" dirty="0" smtClean="0"/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 smtClean="0"/>
              <a:t>  </a:t>
            </a:r>
            <a:r>
              <a:rPr lang="en-IN" dirty="0"/>
              <a:t> </a:t>
            </a:r>
            <a:r>
              <a:rPr lang="en-IN" dirty="0" smtClean="0"/>
              <a:t>HOTEL_ID-</a:t>
            </a:r>
            <a:r>
              <a:rPr lang="en-IN" dirty="0" smtClean="0"/>
              <a:t>&gt;TYPE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dirty="0" smtClean="0"/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 smtClean="0"/>
              <a:t>   HOTEL_ID-&gt;IMAGE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dirty="0"/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 smtClean="0"/>
              <a:t>   </a:t>
            </a:r>
            <a:r>
              <a:rPr lang="en-IN" u="sng" dirty="0" smtClean="0"/>
              <a:t>IMAGE-</a:t>
            </a:r>
            <a:r>
              <a:rPr lang="en-IN" dirty="0" smtClean="0"/>
              <a:t>&gt;</a:t>
            </a:r>
            <a:r>
              <a:rPr lang="en-IN" dirty="0" smtClean="0"/>
              <a:t>HOTEL_ID</a:t>
            </a:r>
            <a:endParaRPr lang="en-IN" dirty="0" smtClean="0"/>
          </a:p>
          <a:p>
            <a:pPr>
              <a:buFont typeface="Courier New" panose="02070309020205020404" pitchFamily="49" charset="0"/>
              <a:buChar char="o"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91436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8468540"/>
              </p:ext>
            </p:extLst>
          </p:nvPr>
        </p:nvGraphicFramePr>
        <p:xfrm>
          <a:off x="125413" y="1649046"/>
          <a:ext cx="11964987" cy="13207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9443"/>
                <a:gridCol w="1329443"/>
                <a:gridCol w="1329443"/>
                <a:gridCol w="1329443"/>
                <a:gridCol w="1329443"/>
                <a:gridCol w="1329443"/>
                <a:gridCol w="1329443"/>
                <a:gridCol w="1329443"/>
                <a:gridCol w="1329443"/>
              </a:tblGrid>
              <a:tr h="406399">
                <a:tc>
                  <a:txBody>
                    <a:bodyPr/>
                    <a:lstStyle/>
                    <a:p>
                      <a:r>
                        <a:rPr lang="en-IN" dirty="0" smtClean="0"/>
                        <a:t>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CSR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CDR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NSR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NDR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HOTEL_ID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IMAGE</a:t>
                      </a:r>
                      <a:endParaRPr lang="en-IN" dirty="0"/>
                    </a:p>
                  </a:txBody>
                  <a:tcPr/>
                </a:tc>
              </a:tr>
              <a:tr h="570523"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BLOB</a:t>
                      </a:r>
                    </a:p>
                    <a:p>
                      <a:r>
                        <a:rPr lang="en-IN" dirty="0" smtClean="0"/>
                        <a:t>PRIMARY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4568092" cy="634581"/>
          </a:xfrm>
        </p:spPr>
        <p:txBody>
          <a:bodyPr>
            <a:normAutofit fontScale="90000"/>
          </a:bodyPr>
          <a:lstStyle/>
          <a:p>
            <a:r>
              <a:rPr lang="en-IN" dirty="0" smtClean="0">
                <a:solidFill>
                  <a:srgbClr val="00B050"/>
                </a:solidFill>
                <a:latin typeface="Arial Black" panose="020B0A04020102020204" pitchFamily="34" charset="0"/>
              </a:rPr>
              <a:t>HOTEL</a:t>
            </a:r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9941169" y="1398954"/>
            <a:ext cx="0" cy="25790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554892" y="1406770"/>
            <a:ext cx="938627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54892" y="1398954"/>
            <a:ext cx="0" cy="2579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055446" y="1398954"/>
            <a:ext cx="7816" cy="25790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477846" y="1406770"/>
            <a:ext cx="0" cy="2500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736123" y="1406770"/>
            <a:ext cx="0" cy="2500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986585" y="1406770"/>
            <a:ext cx="0" cy="2500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7354277" y="1406770"/>
            <a:ext cx="15631" cy="2500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8682892" y="1414587"/>
            <a:ext cx="0" cy="2422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1379200" y="2946400"/>
            <a:ext cx="0" cy="3204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20431" y="3720123"/>
            <a:ext cx="11621477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b="1" dirty="0" smtClean="0"/>
              <a:t>TOURIST_SPOT</a:t>
            </a:r>
            <a:r>
              <a:rPr lang="en-IN" dirty="0" smtClean="0"/>
              <a:t>(TSP_ID,NAME,CITY,DESCRIPTION,TYPE,</a:t>
            </a:r>
            <a:r>
              <a:rPr lang="en-IN" u="sng" dirty="0" smtClean="0"/>
              <a:t>IMAGE</a:t>
            </a:r>
            <a:r>
              <a:rPr lang="en-IN" dirty="0" smtClean="0"/>
              <a:t>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 </a:t>
            </a:r>
            <a:r>
              <a:rPr lang="en-IN" sz="2400" b="1" dirty="0" smtClean="0"/>
              <a:t>F</a:t>
            </a:r>
            <a:r>
              <a:rPr lang="en-IN" dirty="0" smtClean="0"/>
              <a:t>UNCTIONAL DEPENDENCY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/>
              <a:t> TSP_ID-&gt;NAME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/>
              <a:t> TSP_ID-&gt;CITY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/>
              <a:t> TSP_ID-&gt;DESCRIPTION</a:t>
            </a:r>
            <a:endParaRPr lang="en-IN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IN" dirty="0"/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10071279" y="3266831"/>
            <a:ext cx="13079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0071279" y="2946400"/>
            <a:ext cx="0" cy="32043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3168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91138"/>
            <a:ext cx="12113846" cy="5466862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IN" dirty="0" smtClean="0"/>
              <a:t> TSP_ID -&gt;TYPE                                                                                             o </a:t>
            </a:r>
            <a:r>
              <a:rPr lang="en-IN" u="sng" dirty="0" smtClean="0"/>
              <a:t>IMAGE</a:t>
            </a:r>
            <a:r>
              <a:rPr lang="en-IN" dirty="0" smtClean="0"/>
              <a:t>-</a:t>
            </a:r>
            <a:r>
              <a:rPr lang="en-IN" dirty="0"/>
              <a:t>&gt;</a:t>
            </a:r>
            <a:r>
              <a:rPr lang="en-IN" dirty="0" smtClean="0"/>
              <a:t>TSP_ID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dirty="0" smtClean="0"/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 smtClean="0"/>
              <a:t> </a:t>
            </a:r>
            <a:r>
              <a:rPr lang="en-IN" u="sng" dirty="0" smtClean="0"/>
              <a:t>IMAGE</a:t>
            </a:r>
            <a:r>
              <a:rPr lang="en-IN" dirty="0" smtClean="0"/>
              <a:t>-&gt;NAME                                                                                         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sz="3200" b="1" dirty="0">
                <a:solidFill>
                  <a:srgbClr val="00B050"/>
                </a:solidFill>
              </a:rPr>
              <a:t> </a:t>
            </a:r>
            <a:r>
              <a:rPr lang="en-IN" sz="3200" b="1" dirty="0" smtClean="0">
                <a:solidFill>
                  <a:srgbClr val="00B050"/>
                </a:solidFill>
              </a:rPr>
              <a:t>                                      TOURIST_SPOT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07102"/>
              </p:ext>
            </p:extLst>
          </p:nvPr>
        </p:nvGraphicFramePr>
        <p:xfrm>
          <a:off x="1312984" y="4486030"/>
          <a:ext cx="10089660" cy="16490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81610"/>
                <a:gridCol w="1681610"/>
                <a:gridCol w="1681610"/>
                <a:gridCol w="1681610"/>
                <a:gridCol w="1681610"/>
                <a:gridCol w="1681610"/>
              </a:tblGrid>
              <a:tr h="734647">
                <a:tc>
                  <a:txBody>
                    <a:bodyPr/>
                    <a:lstStyle/>
                    <a:p>
                      <a:r>
                        <a:rPr lang="en-IN" dirty="0" smtClean="0"/>
                        <a:t>TSP_ID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DESCRIPTION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      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       IMAGE</a:t>
                      </a:r>
                      <a:endParaRPr lang="en-IN" dirty="0"/>
                    </a:p>
                  </a:txBody>
                  <a:tcPr/>
                </a:tc>
              </a:tr>
              <a:tr h="734647"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PRIMARY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</a:t>
                      </a:r>
                      <a:r>
                        <a:rPr lang="en-IN" baseline="0" dirty="0" smtClean="0"/>
                        <a:t>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BLOB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 flipV="1">
            <a:off x="10383864" y="4099302"/>
            <a:ext cx="0" cy="39520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2038027" y="4029559"/>
            <a:ext cx="8345837" cy="6974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030278" y="4021810"/>
            <a:ext cx="7749" cy="4726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704095" y="4064430"/>
            <a:ext cx="7749" cy="43007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929539" y="6129580"/>
            <a:ext cx="7749" cy="42620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937288" y="6555783"/>
            <a:ext cx="691224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3572359" y="6129580"/>
            <a:ext cx="7749" cy="4262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300420" y="6129580"/>
            <a:ext cx="0" cy="4262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7105973" y="6129580"/>
            <a:ext cx="7749" cy="4262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8841783" y="6129580"/>
            <a:ext cx="7749" cy="42620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776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938" y="1430214"/>
            <a:ext cx="11918462" cy="5306647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CUSTOMER(NAME,USER_ID,PASSWORD,PHONE_NO,EMAIL_ID,</a:t>
            </a:r>
            <a:r>
              <a:rPr lang="en-IN" u="sng" dirty="0" smtClean="0"/>
              <a:t>BOOKING_ID,</a:t>
            </a:r>
            <a:r>
              <a:rPr lang="en-IN" dirty="0" smtClean="0"/>
              <a:t>NO_OF_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SINGLE_ROOM,NO_OF_DOUBLE_ROOM,COST,HOTEL_ID,CHECK_IN,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CHECK_OUT)</a:t>
            </a:r>
          </a:p>
          <a:p>
            <a:pPr marL="0" indent="0">
              <a:buNone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>
                <a:solidFill>
                  <a:srgbClr val="00B050"/>
                </a:solidFill>
              </a:rPr>
              <a:t>FUNCTIONAL DEPENDENCY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O USER_ID-&gt;NAME                                                                       o </a:t>
            </a:r>
            <a:r>
              <a:rPr lang="en-IN" u="sng" dirty="0" smtClean="0"/>
              <a:t>BOOKING_ID</a:t>
            </a:r>
            <a:r>
              <a:rPr lang="en-IN" dirty="0" smtClean="0"/>
              <a:t>-&gt;NSR</a:t>
            </a:r>
          </a:p>
          <a:p>
            <a:pPr marL="0" indent="0">
              <a:buNone/>
            </a:pPr>
            <a:r>
              <a:rPr lang="en-IN" dirty="0" smtClean="0"/>
              <a:t>O USER_ID-&gt;PASSWORD                                                              o </a:t>
            </a:r>
            <a:r>
              <a:rPr lang="en-IN" u="sng" dirty="0" smtClean="0"/>
              <a:t>BOOKING_ID</a:t>
            </a:r>
            <a:r>
              <a:rPr lang="en-IN" dirty="0" smtClean="0"/>
              <a:t>-&gt;NDR</a:t>
            </a:r>
          </a:p>
          <a:p>
            <a:pPr marL="0" indent="0">
              <a:buNone/>
            </a:pPr>
            <a:r>
              <a:rPr lang="en-IN" dirty="0" smtClean="0"/>
              <a:t>O USER_ID-&gt;EMAIL_ID                                                                  o </a:t>
            </a:r>
            <a:r>
              <a:rPr lang="en-IN" u="sng" dirty="0" smtClean="0"/>
              <a:t>BOOKING_ID</a:t>
            </a:r>
            <a:r>
              <a:rPr lang="en-IN" dirty="0" smtClean="0"/>
              <a:t>-&gt;COST</a:t>
            </a:r>
          </a:p>
          <a:p>
            <a:pPr marL="0" indent="0">
              <a:buNone/>
            </a:pPr>
            <a:r>
              <a:rPr lang="en-IN" dirty="0" smtClean="0"/>
              <a:t>O USER_ID-&gt;PHONE_NO                                                              o </a:t>
            </a:r>
            <a:r>
              <a:rPr lang="en-IN" u="sng" dirty="0" smtClean="0"/>
              <a:t>BOOKING_ID</a:t>
            </a:r>
            <a:r>
              <a:rPr lang="en-IN" dirty="0" smtClean="0"/>
              <a:t>-&gt;HOTEL_ID</a:t>
            </a:r>
          </a:p>
          <a:p>
            <a:pPr marL="0" indent="0">
              <a:buNone/>
            </a:pPr>
            <a:r>
              <a:rPr lang="en-IN" dirty="0" smtClean="0"/>
              <a:t>O </a:t>
            </a:r>
            <a:r>
              <a:rPr lang="en-IN" u="sng" dirty="0" smtClean="0"/>
              <a:t>BOOKING_ID</a:t>
            </a:r>
            <a:r>
              <a:rPr lang="en-IN" dirty="0" smtClean="0"/>
              <a:t>-&gt;USER_ID                                                            o </a:t>
            </a:r>
            <a:r>
              <a:rPr lang="en-IN" u="sng" dirty="0" smtClean="0"/>
              <a:t>BOOKING_ID</a:t>
            </a:r>
            <a:r>
              <a:rPr lang="en-IN" dirty="0" smtClean="0"/>
              <a:t>-&gt;CHECK_IN</a:t>
            </a:r>
          </a:p>
          <a:p>
            <a:pPr marL="0" indent="0">
              <a:buNone/>
            </a:pPr>
            <a:r>
              <a:rPr lang="en-IN" dirty="0" smtClean="0"/>
              <a:t>O </a:t>
            </a:r>
            <a:r>
              <a:rPr lang="en-IN" u="sng" dirty="0" smtClean="0"/>
              <a:t>BOOKING_ID</a:t>
            </a:r>
            <a:r>
              <a:rPr lang="en-IN" dirty="0" smtClean="0"/>
              <a:t>-&gt;CHECK_OUT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195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4373105" cy="1293028"/>
          </a:xfrm>
        </p:spPr>
        <p:txBody>
          <a:bodyPr/>
          <a:lstStyle/>
          <a:p>
            <a:r>
              <a:rPr lang="en-IN" b="1" dirty="0" smtClean="0">
                <a:solidFill>
                  <a:srgbClr val="00B050"/>
                </a:solidFill>
              </a:rPr>
              <a:t>customer</a:t>
            </a:r>
            <a:endParaRPr lang="en-IN" b="1" dirty="0">
              <a:solidFill>
                <a:srgbClr val="00B05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2145687"/>
              </p:ext>
            </p:extLst>
          </p:nvPr>
        </p:nvGraphicFramePr>
        <p:xfrm>
          <a:off x="364212" y="3122907"/>
          <a:ext cx="11468748" cy="28532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729"/>
                <a:gridCol w="955729"/>
                <a:gridCol w="955729"/>
                <a:gridCol w="955729"/>
                <a:gridCol w="955729"/>
                <a:gridCol w="955729"/>
                <a:gridCol w="955729"/>
                <a:gridCol w="955729"/>
                <a:gridCol w="955729"/>
                <a:gridCol w="955729"/>
                <a:gridCol w="955729"/>
                <a:gridCol w="955729"/>
              </a:tblGrid>
              <a:tr h="1115878"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USER</a:t>
                      </a:r>
                    </a:p>
                    <a:p>
                      <a:r>
                        <a:rPr lang="en-IN" dirty="0" smtClean="0"/>
                        <a:t>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PASS</a:t>
                      </a:r>
                    </a:p>
                    <a:p>
                      <a:r>
                        <a:rPr lang="en-IN" dirty="0" smtClean="0"/>
                        <a:t>WORD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EMAIL</a:t>
                      </a:r>
                    </a:p>
                    <a:p>
                      <a:r>
                        <a:rPr lang="en-IN" dirty="0" smtClean="0"/>
                        <a:t>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PHONE</a:t>
                      </a:r>
                    </a:p>
                    <a:p>
                      <a:r>
                        <a:rPr lang="en-IN" dirty="0" smtClean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BOOKING</a:t>
                      </a:r>
                      <a:r>
                        <a:rPr lang="en-IN" baseline="0" dirty="0" smtClean="0"/>
                        <a:t> 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NSR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NDR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HOTEL</a:t>
                      </a:r>
                    </a:p>
                    <a:p>
                      <a:r>
                        <a:rPr lang="en-IN" dirty="0" smtClean="0"/>
                        <a:t>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CHECK</a:t>
                      </a:r>
                    </a:p>
                    <a:p>
                      <a:r>
                        <a:rPr lang="en-IN" dirty="0" smtClean="0"/>
                        <a:t>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CHECK</a:t>
                      </a:r>
                    </a:p>
                    <a:p>
                      <a:r>
                        <a:rPr lang="en-IN" dirty="0" smtClean="0"/>
                        <a:t>OUT</a:t>
                      </a:r>
                      <a:endParaRPr lang="en-IN" dirty="0"/>
                    </a:p>
                  </a:txBody>
                  <a:tcPr/>
                </a:tc>
              </a:tr>
              <a:tr h="1115878">
                <a:tc>
                  <a:txBody>
                    <a:bodyPr/>
                    <a:lstStyle/>
                    <a:p>
                      <a:r>
                        <a:rPr lang="en-IN" dirty="0" smtClean="0"/>
                        <a:t>VAR</a:t>
                      </a:r>
                    </a:p>
                    <a:p>
                      <a:r>
                        <a:rPr lang="en-IN" dirty="0" smtClean="0"/>
                        <a:t>CHAR</a:t>
                      </a:r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NOT</a:t>
                      </a:r>
                    </a:p>
                    <a:p>
                      <a:r>
                        <a:rPr lang="en-IN" dirty="0" smtClean="0"/>
                        <a:t>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</a:t>
                      </a:r>
                    </a:p>
                    <a:p>
                      <a:r>
                        <a:rPr lang="en-IN" dirty="0" smtClean="0"/>
                        <a:t>CHAR</a:t>
                      </a:r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FOREIGN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</a:t>
                      </a:r>
                    </a:p>
                    <a:p>
                      <a:r>
                        <a:rPr lang="en-IN" dirty="0" smtClean="0"/>
                        <a:t>CHAR</a:t>
                      </a:r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</a:t>
                      </a:r>
                    </a:p>
                    <a:p>
                      <a:r>
                        <a:rPr lang="en-IN" dirty="0" smtClean="0"/>
                        <a:t>CHAR</a:t>
                      </a:r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NOT</a:t>
                      </a:r>
                    </a:p>
                    <a:p>
                      <a:r>
                        <a:rPr lang="en-IN" dirty="0" smtClean="0"/>
                        <a:t>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endParaRPr lang="en-IN" dirty="0" smtClean="0"/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NOT</a:t>
                      </a:r>
                    </a:p>
                    <a:p>
                      <a:r>
                        <a:rPr lang="en-IN" dirty="0" smtClean="0"/>
                        <a:t>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endParaRPr lang="en-IN" dirty="0" smtClean="0"/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PRIMARY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endParaRPr lang="en-IN" dirty="0" smtClean="0"/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NOT</a:t>
                      </a:r>
                    </a:p>
                    <a:p>
                      <a:r>
                        <a:rPr lang="en-IN" dirty="0" smtClean="0"/>
                        <a:t>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endParaRPr lang="en-IN" dirty="0" smtClean="0"/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NOT</a:t>
                      </a:r>
                    </a:p>
                    <a:p>
                      <a:r>
                        <a:rPr lang="en-IN" dirty="0" smtClean="0"/>
                        <a:t>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endParaRPr lang="en-IN" dirty="0" smtClean="0"/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NOT</a:t>
                      </a:r>
                    </a:p>
                    <a:p>
                      <a:r>
                        <a:rPr lang="en-IN" dirty="0" smtClean="0"/>
                        <a:t>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endParaRPr lang="en-IN" dirty="0" smtClean="0"/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FOREIGN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</a:p>
                    <a:p>
                      <a:endParaRPr lang="en-IN" dirty="0" smtClean="0"/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NOT</a:t>
                      </a:r>
                    </a:p>
                    <a:p>
                      <a:r>
                        <a:rPr lang="en-IN" dirty="0" smtClean="0"/>
                        <a:t>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</a:p>
                    <a:p>
                      <a:endParaRPr lang="en-IN" dirty="0" smtClean="0"/>
                    </a:p>
                    <a:p>
                      <a:endParaRPr lang="en-IN" dirty="0" smtClean="0"/>
                    </a:p>
                    <a:p>
                      <a:r>
                        <a:rPr lang="en-IN" dirty="0" smtClean="0"/>
                        <a:t>NOT</a:t>
                      </a:r>
                    </a:p>
                    <a:p>
                      <a:r>
                        <a:rPr lang="en-IN" dirty="0" smtClean="0"/>
                        <a:t>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 flipH="1" flipV="1">
            <a:off x="5548393" y="2464231"/>
            <a:ext cx="7749" cy="6741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556142" y="2464231"/>
            <a:ext cx="588160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1596325" y="2464231"/>
            <a:ext cx="39520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1596325" y="2464231"/>
            <a:ext cx="0" cy="674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548034" y="2464231"/>
            <a:ext cx="7749" cy="674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446936" y="2464231"/>
            <a:ext cx="15498" cy="674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8400081" y="2464231"/>
            <a:ext cx="7750" cy="674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9345478" y="2464231"/>
            <a:ext cx="15498" cy="674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10306373" y="2464231"/>
            <a:ext cx="7749" cy="674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11437749" y="2464231"/>
            <a:ext cx="0" cy="6741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704814" y="5982346"/>
            <a:ext cx="7749" cy="5579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1704814" y="6540285"/>
            <a:ext cx="2929179" cy="77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829159" y="6540285"/>
            <a:ext cx="87565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829159" y="5982346"/>
            <a:ext cx="0" cy="557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2719953" y="5928102"/>
            <a:ext cx="7749" cy="612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 flipV="1">
            <a:off x="3626603" y="5982346"/>
            <a:ext cx="7750" cy="565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4633993" y="5982346"/>
            <a:ext cx="0" cy="557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87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485" y="1425844"/>
            <a:ext cx="11925945" cy="536241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DAY_PLAN(TIME,EVENT,DAY,USER_ID)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FUNCTIONAL DEPENDENCY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TRIVIAL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                   </a:t>
            </a:r>
            <a:r>
              <a:rPr lang="en-IN" sz="2800" dirty="0" smtClean="0">
                <a:solidFill>
                  <a:srgbClr val="00B050"/>
                </a:solidFill>
              </a:rPr>
              <a:t>DAY_PLAN</a:t>
            </a:r>
            <a:endParaRPr lang="en-IN" sz="2800" dirty="0">
              <a:solidFill>
                <a:srgbClr val="00B050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5329709"/>
              </p:ext>
            </p:extLst>
          </p:nvPr>
        </p:nvGraphicFramePr>
        <p:xfrm>
          <a:off x="1077132" y="4967206"/>
          <a:ext cx="9082868" cy="16118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0717"/>
                <a:gridCol w="2270717"/>
                <a:gridCol w="2270717"/>
                <a:gridCol w="2270717"/>
              </a:tblGrid>
              <a:tr h="805913">
                <a:tc>
                  <a:txBody>
                    <a:bodyPr/>
                    <a:lstStyle/>
                    <a:p>
                      <a:r>
                        <a:rPr lang="en-IN" dirty="0" smtClean="0"/>
                        <a:t>TIME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EVENT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USER_ID</a:t>
                      </a:r>
                      <a:endParaRPr lang="en-IN" dirty="0"/>
                    </a:p>
                  </a:txBody>
                  <a:tcPr/>
                </a:tc>
              </a:tr>
              <a:tr h="805913">
                <a:tc>
                  <a:txBody>
                    <a:bodyPr/>
                    <a:lstStyle/>
                    <a:p>
                      <a:r>
                        <a:rPr lang="en-IN" dirty="0" smtClean="0"/>
                        <a:t>TIME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506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6529754" cy="1293028"/>
          </a:xfrm>
        </p:spPr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2NF : 2</a:t>
            </a:r>
            <a:r>
              <a:rPr lang="en-IN" baseline="30000" dirty="0">
                <a:solidFill>
                  <a:srgbClr val="C00000"/>
                </a:solidFill>
              </a:rPr>
              <a:t>nd</a:t>
            </a:r>
            <a:r>
              <a:rPr lang="en-IN" dirty="0">
                <a:solidFill>
                  <a:srgbClr val="C00000"/>
                </a:solidFill>
              </a:rPr>
              <a:t> Normal 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IN" sz="14400" b="1" dirty="0" smtClean="0">
                <a:solidFill>
                  <a:srgbClr val="00B050"/>
                </a:solidFill>
              </a:rPr>
              <a:t>Criteria</a:t>
            </a:r>
          </a:p>
          <a:p>
            <a:endParaRPr lang="en-IN" sz="11100" b="1" dirty="0">
              <a:solidFill>
                <a:srgbClr val="00B05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7200" dirty="0"/>
              <a:t>It should be in </a:t>
            </a:r>
            <a:r>
              <a:rPr lang="en-IN" sz="7200" b="1" dirty="0">
                <a:solidFill>
                  <a:schemeClr val="bg2">
                    <a:lumMod val="75000"/>
                  </a:schemeClr>
                </a:solidFill>
              </a:rPr>
              <a:t>1NF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7200" dirty="0"/>
              <a:t>Non-Key attributes should be </a:t>
            </a:r>
            <a:r>
              <a:rPr lang="en-IN" sz="7200" b="1" dirty="0">
                <a:solidFill>
                  <a:schemeClr val="bg2">
                    <a:lumMod val="75000"/>
                  </a:schemeClr>
                </a:solidFill>
              </a:rPr>
              <a:t>Functionally Dependent</a:t>
            </a:r>
            <a:r>
              <a:rPr lang="en-IN" sz="7200" dirty="0"/>
              <a:t> on Key attributes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7200" dirty="0"/>
              <a:t>If Primary Key is Composite, no Non-Key attribute should be </a:t>
            </a:r>
            <a:r>
              <a:rPr lang="en-IN" sz="7200" b="1" dirty="0">
                <a:solidFill>
                  <a:schemeClr val="bg2">
                    <a:lumMod val="75000"/>
                  </a:schemeClr>
                </a:solidFill>
              </a:rPr>
              <a:t>Partially Dependent </a:t>
            </a:r>
            <a:r>
              <a:rPr lang="en-IN" sz="7200" dirty="0"/>
              <a:t>on any part of </a:t>
            </a:r>
            <a:r>
              <a:rPr lang="en-IN" sz="7200" dirty="0" smtClean="0"/>
              <a:t>the Primary Key.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IN" sz="7200" dirty="0" smtClean="0"/>
          </a:p>
          <a:p>
            <a:pPr lvl="1">
              <a:buFont typeface="Wingdings" panose="05000000000000000000" pitchFamily="2" charset="2"/>
              <a:buChar char="§"/>
            </a:pPr>
            <a:endParaRPr lang="en-IN" sz="7200" dirty="0"/>
          </a:p>
          <a:p>
            <a:r>
              <a:rPr lang="en-IN" sz="14400" b="1" dirty="0" smtClean="0">
                <a:solidFill>
                  <a:srgbClr val="00B050"/>
                </a:solidFill>
              </a:rPr>
              <a:t>Test</a:t>
            </a:r>
          </a:p>
          <a:p>
            <a:endParaRPr lang="en-IN" sz="14400" b="1" dirty="0">
              <a:solidFill>
                <a:srgbClr val="00B05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7200" dirty="0"/>
              <a:t>All Non-Key attributes are implicitly dependent on the Primary Key attribute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7200" dirty="0"/>
              <a:t>Question of Partial Dependency is ruled out since there are </a:t>
            </a:r>
            <a:r>
              <a:rPr lang="en-IN" sz="7200" b="1" dirty="0">
                <a:solidFill>
                  <a:schemeClr val="bg2">
                    <a:lumMod val="75000"/>
                  </a:schemeClr>
                </a:solidFill>
              </a:rPr>
              <a:t>no Composite Primary </a:t>
            </a:r>
            <a:r>
              <a:rPr lang="en-IN" sz="7200" b="1" dirty="0" smtClean="0">
                <a:solidFill>
                  <a:schemeClr val="bg2">
                    <a:lumMod val="75000"/>
                  </a:schemeClr>
                </a:solidFill>
              </a:rPr>
              <a:t>Keys.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IN" sz="72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5991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725" y="1394848"/>
            <a:ext cx="11825207" cy="53856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HOTEL                                                       HOTEL_IMAGES(</a:t>
            </a:r>
            <a:r>
              <a:rPr lang="en-IN" u="sng" dirty="0" smtClean="0"/>
              <a:t>IMAGE</a:t>
            </a:r>
            <a:r>
              <a:rPr lang="en-IN" dirty="0" smtClean="0"/>
              <a:t>,HOTEL_ID)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HOTEL(</a:t>
            </a:r>
            <a:r>
              <a:rPr lang="en-IN" u="sng" dirty="0" smtClean="0"/>
              <a:t>HOTEL_ID</a:t>
            </a:r>
            <a:r>
              <a:rPr lang="en-IN" dirty="0" smtClean="0"/>
              <a:t>,CITY,NAME,NSR,NDR,CSR,CDR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           ,TYPE)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</a:t>
            </a:r>
            <a:r>
              <a:rPr lang="en-IN" sz="2800" dirty="0" smtClean="0">
                <a:solidFill>
                  <a:srgbClr val="00B050"/>
                </a:solidFill>
              </a:rPr>
              <a:t>HOTEL_IMAGES</a:t>
            </a:r>
          </a:p>
          <a:p>
            <a:pPr marL="0" indent="0">
              <a:buNone/>
            </a:pPr>
            <a:endParaRPr lang="en-IN" sz="2800" dirty="0">
              <a:solidFill>
                <a:srgbClr val="00B05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666068" y="1604075"/>
            <a:ext cx="3766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>
            <a:off x="1666068" y="1604075"/>
            <a:ext cx="3766088" cy="8911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470864"/>
              </p:ext>
            </p:extLst>
          </p:nvPr>
        </p:nvGraphicFramePr>
        <p:xfrm>
          <a:off x="2032000" y="4990454"/>
          <a:ext cx="8128000" cy="1441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720672">
                <a:tc>
                  <a:txBody>
                    <a:bodyPr/>
                    <a:lstStyle/>
                    <a:p>
                      <a:r>
                        <a:rPr lang="en-IN" dirty="0" smtClean="0"/>
                        <a:t>IMAGE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HOTEL_ID</a:t>
                      </a:r>
                      <a:endParaRPr lang="en-IN" dirty="0"/>
                    </a:p>
                  </a:txBody>
                  <a:tcPr/>
                </a:tc>
              </a:tr>
              <a:tr h="720672">
                <a:tc>
                  <a:txBody>
                    <a:bodyPr/>
                    <a:lstStyle/>
                    <a:p>
                      <a:r>
                        <a:rPr lang="en-IN" dirty="0" smtClean="0"/>
                        <a:t>BLOB</a:t>
                      </a:r>
                    </a:p>
                    <a:p>
                      <a:r>
                        <a:rPr lang="en-IN" dirty="0" smtClean="0"/>
                        <a:t>PRIMARY</a:t>
                      </a:r>
                      <a:r>
                        <a:rPr lang="en-IN" baseline="0" dirty="0" smtClean="0"/>
                        <a:t>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</a:t>
                      </a:r>
                      <a:r>
                        <a:rPr lang="en-IN" baseline="0" dirty="0" smtClean="0"/>
                        <a:t>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2" name="Straight Connector 11"/>
          <p:cNvCxnSpPr/>
          <p:nvPr/>
        </p:nvCxnSpPr>
        <p:spPr>
          <a:xfrm flipV="1">
            <a:off x="4052807" y="4742481"/>
            <a:ext cx="0" cy="255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045058" y="4726983"/>
            <a:ext cx="3657600" cy="77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702658" y="4734732"/>
            <a:ext cx="0" cy="263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72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9"/>
            <a:ext cx="12192000" cy="6904396"/>
          </a:xfrm>
        </p:spPr>
      </p:pic>
    </p:spTree>
    <p:extLst>
      <p:ext uri="{BB962C8B-B14F-4D97-AF65-F5344CB8AC3E}">
        <p14:creationId xmlns:p14="http://schemas.microsoft.com/office/powerpoint/2010/main" val="350036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3807417" cy="1293028"/>
          </a:xfrm>
        </p:spPr>
        <p:txBody>
          <a:bodyPr>
            <a:normAutofit/>
          </a:bodyPr>
          <a:lstStyle/>
          <a:p>
            <a:r>
              <a:rPr lang="en-IN" sz="4800" dirty="0" smtClean="0">
                <a:solidFill>
                  <a:srgbClr val="00B050"/>
                </a:solidFill>
              </a:rPr>
              <a:t>HOTEL</a:t>
            </a:r>
            <a:endParaRPr lang="en-IN" sz="4800" dirty="0">
              <a:solidFill>
                <a:srgbClr val="00B05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6632234"/>
              </p:ext>
            </p:extLst>
          </p:nvPr>
        </p:nvGraphicFramePr>
        <p:xfrm>
          <a:off x="685800" y="3642101"/>
          <a:ext cx="10820400" cy="1782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2550"/>
                <a:gridCol w="1352550"/>
                <a:gridCol w="1352550"/>
                <a:gridCol w="1352550"/>
                <a:gridCol w="1352550"/>
                <a:gridCol w="1352550"/>
                <a:gridCol w="1352550"/>
                <a:gridCol w="1352550"/>
              </a:tblGrid>
              <a:tr h="867905">
                <a:tc>
                  <a:txBody>
                    <a:bodyPr/>
                    <a:lstStyle/>
                    <a:p>
                      <a:r>
                        <a:rPr lang="en-IN" dirty="0" smtClean="0"/>
                        <a:t>HOTEL_ID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CSR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CDR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NSR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NDR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TYPE</a:t>
                      </a:r>
                      <a:endParaRPr lang="en-IN" dirty="0"/>
                    </a:p>
                  </a:txBody>
                  <a:tcPr/>
                </a:tc>
              </a:tr>
              <a:tr h="867905"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PRIMARY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 flipV="1">
            <a:off x="1464590" y="3208149"/>
            <a:ext cx="0" cy="4417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464590" y="3208149"/>
            <a:ext cx="92912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2619214" y="3208149"/>
            <a:ext cx="7749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045058" y="3208149"/>
            <a:ext cx="7749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385661" y="3208149"/>
            <a:ext cx="15498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703017" y="3208149"/>
            <a:ext cx="0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8043620" y="3208149"/>
            <a:ext cx="15499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9345478" y="3208149"/>
            <a:ext cx="23247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10755824" y="3208149"/>
            <a:ext cx="0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163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725" y="1402598"/>
            <a:ext cx="11967275" cy="512218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TOURIST                                                      TOURIST_IMAGES(</a:t>
            </a:r>
            <a:r>
              <a:rPr lang="en-IN" u="sng" dirty="0" smtClean="0"/>
              <a:t>IMAGE</a:t>
            </a:r>
            <a:r>
              <a:rPr lang="en-IN" dirty="0" smtClean="0"/>
              <a:t>,TSP_ID)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  TOURIST_SPOT(</a:t>
            </a:r>
            <a:r>
              <a:rPr lang="en-IN" u="sng" dirty="0" smtClean="0"/>
              <a:t>TSP_ID</a:t>
            </a:r>
            <a:r>
              <a:rPr lang="en-IN" dirty="0" smtClean="0"/>
              <a:t>,NAME,CITY,DESCRIPTION,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                           TYPE)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     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</a:t>
            </a:r>
            <a:r>
              <a:rPr lang="en-IN" sz="2800" dirty="0" smtClean="0">
                <a:solidFill>
                  <a:srgbClr val="00B050"/>
                </a:solidFill>
              </a:rPr>
              <a:t>TOURIST_IMAGES</a:t>
            </a:r>
          </a:p>
          <a:p>
            <a:pPr marL="0" indent="0">
              <a:buNone/>
            </a:pPr>
            <a:endParaRPr lang="en-IN" sz="2800" dirty="0">
              <a:solidFill>
                <a:srgbClr val="00B050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906292" y="1611824"/>
            <a:ext cx="37970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/>
          <p:nvPr/>
        </p:nvCxnSpPr>
        <p:spPr>
          <a:xfrm>
            <a:off x="4510007" y="1611824"/>
            <a:ext cx="1193369" cy="4726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991150"/>
              </p:ext>
            </p:extLst>
          </p:nvPr>
        </p:nvGraphicFramePr>
        <p:xfrm>
          <a:off x="2032000" y="5052446"/>
          <a:ext cx="8128000" cy="1619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809787">
                <a:tc>
                  <a:txBody>
                    <a:bodyPr/>
                    <a:lstStyle/>
                    <a:p>
                      <a:r>
                        <a:rPr lang="en-IN" dirty="0" smtClean="0"/>
                        <a:t>IMAGE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TSP_ID</a:t>
                      </a:r>
                      <a:endParaRPr lang="en-IN" dirty="0"/>
                    </a:p>
                  </a:txBody>
                  <a:tcPr/>
                </a:tc>
              </a:tr>
              <a:tr h="809787">
                <a:tc>
                  <a:txBody>
                    <a:bodyPr/>
                    <a:lstStyle/>
                    <a:p>
                      <a:r>
                        <a:rPr lang="en-IN" dirty="0" smtClean="0"/>
                        <a:t>BLOB</a:t>
                      </a:r>
                    </a:p>
                    <a:p>
                      <a:r>
                        <a:rPr lang="en-IN" dirty="0" smtClean="0"/>
                        <a:t>PRIMARY</a:t>
                      </a:r>
                      <a:r>
                        <a:rPr lang="en-IN" baseline="0" dirty="0" smtClean="0"/>
                        <a:t>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0" name="Straight Connector 9"/>
          <p:cNvCxnSpPr/>
          <p:nvPr/>
        </p:nvCxnSpPr>
        <p:spPr>
          <a:xfrm flipV="1">
            <a:off x="4006312" y="4695986"/>
            <a:ext cx="0" cy="3642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006312" y="4695986"/>
            <a:ext cx="42542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260597" y="4695986"/>
            <a:ext cx="0" cy="364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446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4675322" cy="1293028"/>
          </a:xfrm>
        </p:spPr>
        <p:txBody>
          <a:bodyPr/>
          <a:lstStyle/>
          <a:p>
            <a:r>
              <a:rPr lang="en-IN" b="1" dirty="0" smtClean="0">
                <a:solidFill>
                  <a:srgbClr val="00B050"/>
                </a:solidFill>
              </a:rPr>
              <a:t>TOURIST_SPOT</a:t>
            </a:r>
            <a:endParaRPr lang="en-IN" b="1" dirty="0">
              <a:solidFill>
                <a:srgbClr val="00B05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6172080"/>
              </p:ext>
            </p:extLst>
          </p:nvPr>
        </p:nvGraphicFramePr>
        <p:xfrm>
          <a:off x="685800" y="3401877"/>
          <a:ext cx="10820400" cy="1805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4080"/>
                <a:gridCol w="2164080"/>
                <a:gridCol w="2164080"/>
                <a:gridCol w="2164080"/>
                <a:gridCol w="2164080"/>
              </a:tblGrid>
              <a:tr h="902776">
                <a:tc>
                  <a:txBody>
                    <a:bodyPr/>
                    <a:lstStyle/>
                    <a:p>
                      <a:r>
                        <a:rPr lang="en-IN" dirty="0" smtClean="0"/>
                        <a:t>TSP_ID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DESCRIPTION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TYPE</a:t>
                      </a:r>
                      <a:endParaRPr lang="en-IN" dirty="0"/>
                    </a:p>
                  </a:txBody>
                  <a:tcPr/>
                </a:tc>
              </a:tr>
              <a:tr h="902776"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PRIMARY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 flipV="1">
            <a:off x="1797803" y="2991173"/>
            <a:ext cx="7750" cy="410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805553" y="2991173"/>
            <a:ext cx="84078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804834" y="2991173"/>
            <a:ext cx="7749" cy="41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191573" y="2991173"/>
            <a:ext cx="30996" cy="41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082366" y="2991173"/>
            <a:ext cx="15498" cy="41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0213383" y="2991173"/>
            <a:ext cx="0" cy="41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0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220" y="1379349"/>
            <a:ext cx="11920780" cy="539340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CUSTOMER                                       CUSTOMER(USER_ID,NAME,PASSWORD,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             PHONE_NO,EMAIL_ID)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                      BOOKING_DETAIL(BOOKING_ID,USER_ID,NSR,NDR</a:t>
            </a:r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						          ,CID,COD,HOTEL_ID)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            </a:t>
            </a:r>
            <a:r>
              <a:rPr lang="en-IN" sz="2400" dirty="0" smtClean="0">
                <a:solidFill>
                  <a:srgbClr val="00B050"/>
                </a:solidFill>
              </a:rPr>
              <a:t>CUSTOMER</a:t>
            </a:r>
            <a:endParaRPr lang="en-IN" sz="2400" dirty="0">
              <a:solidFill>
                <a:srgbClr val="00B050"/>
              </a:solidFill>
            </a:endParaRPr>
          </a:p>
        </p:txBody>
      </p:sp>
      <p:cxnSp>
        <p:nvCxnSpPr>
          <p:cNvPr id="8" name="Elbow Connector 7"/>
          <p:cNvCxnSpPr/>
          <p:nvPr/>
        </p:nvCxnSpPr>
        <p:spPr>
          <a:xfrm>
            <a:off x="3394128" y="1573078"/>
            <a:ext cx="1487838" cy="1301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394128" y="1573078"/>
            <a:ext cx="16118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8195302"/>
              </p:ext>
            </p:extLst>
          </p:nvPr>
        </p:nvGraphicFramePr>
        <p:xfrm>
          <a:off x="581185" y="4750230"/>
          <a:ext cx="10879810" cy="1797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5962"/>
                <a:gridCol w="2175962"/>
                <a:gridCol w="2175962"/>
                <a:gridCol w="2175962"/>
                <a:gridCol w="2175962"/>
              </a:tblGrid>
              <a:tr h="898902">
                <a:tc>
                  <a:txBody>
                    <a:bodyPr/>
                    <a:lstStyle/>
                    <a:p>
                      <a:r>
                        <a:rPr lang="en-IN" dirty="0" smtClean="0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PASSWORD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PHONE_NO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EMAIL_ID</a:t>
                      </a:r>
                      <a:endParaRPr lang="en-IN" dirty="0"/>
                    </a:p>
                  </a:txBody>
                  <a:tcPr/>
                </a:tc>
              </a:tr>
              <a:tr h="898902"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PRIMARY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Connector 14"/>
          <p:cNvCxnSpPr/>
          <p:nvPr/>
        </p:nvCxnSpPr>
        <p:spPr>
          <a:xfrm flipV="1">
            <a:off x="1828800" y="4502989"/>
            <a:ext cx="0" cy="2587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828800" y="4502989"/>
            <a:ext cx="84452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692106" y="4502989"/>
            <a:ext cx="17252" cy="258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883215" y="4502989"/>
            <a:ext cx="17254" cy="267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8048445" y="4502989"/>
            <a:ext cx="0" cy="267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10274060" y="4502989"/>
            <a:ext cx="0" cy="258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4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5411638" cy="1293028"/>
          </a:xfrm>
        </p:spPr>
        <p:txBody>
          <a:bodyPr/>
          <a:lstStyle/>
          <a:p>
            <a:r>
              <a:rPr lang="en-IN" b="1" dirty="0" smtClean="0">
                <a:solidFill>
                  <a:srgbClr val="00B050"/>
                </a:solidFill>
              </a:rPr>
              <a:t>BOOKING_DETAIL</a:t>
            </a:r>
            <a:endParaRPr lang="en-IN" b="1" dirty="0">
              <a:solidFill>
                <a:srgbClr val="00B05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9235050"/>
              </p:ext>
            </p:extLst>
          </p:nvPr>
        </p:nvGraphicFramePr>
        <p:xfrm>
          <a:off x="685800" y="3278037"/>
          <a:ext cx="10820397" cy="1897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5771"/>
                <a:gridCol w="1545771"/>
                <a:gridCol w="1545771"/>
                <a:gridCol w="1545771"/>
                <a:gridCol w="1545771"/>
                <a:gridCol w="1545771"/>
                <a:gridCol w="1545771"/>
              </a:tblGrid>
              <a:tr h="948906">
                <a:tc>
                  <a:txBody>
                    <a:bodyPr/>
                    <a:lstStyle/>
                    <a:p>
                      <a:r>
                        <a:rPr lang="en-IN" dirty="0" smtClean="0"/>
                        <a:t>BOOKING</a:t>
                      </a:r>
                    </a:p>
                    <a:p>
                      <a:r>
                        <a:rPr lang="en-IN" dirty="0" smtClean="0"/>
                        <a:t>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HOTEL_ID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NSR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NDR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CHECK_IN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CHECK_OUT</a:t>
                      </a:r>
                      <a:endParaRPr lang="en-IN" dirty="0"/>
                    </a:p>
                  </a:txBody>
                  <a:tcPr/>
                </a:tc>
              </a:tr>
              <a:tr h="948906"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PRIMARY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 flipV="1">
            <a:off x="1630392" y="2760453"/>
            <a:ext cx="8627" cy="5434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639019" y="2760453"/>
            <a:ext cx="91353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019245" y="2760453"/>
            <a:ext cx="0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485736" y="2760453"/>
            <a:ext cx="0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909094" y="2760453"/>
            <a:ext cx="8627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660257" y="2760453"/>
            <a:ext cx="17252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9247517" y="2760453"/>
            <a:ext cx="0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0774392" y="2760453"/>
            <a:ext cx="0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65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485" y="1425844"/>
            <a:ext cx="11925945" cy="536241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DAY_PLAN(TIME,EVENT,DAY,USER_ID)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FUNCTIONAL DEPENDENCY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TRIVIAL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                   </a:t>
            </a:r>
            <a:r>
              <a:rPr lang="en-IN" sz="2800" dirty="0" smtClean="0">
                <a:solidFill>
                  <a:srgbClr val="00B050"/>
                </a:solidFill>
              </a:rPr>
              <a:t>DAY_PLAN</a:t>
            </a:r>
            <a:endParaRPr lang="en-IN" sz="2800" dirty="0">
              <a:solidFill>
                <a:srgbClr val="00B050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77132" y="4967206"/>
          <a:ext cx="9082868" cy="16118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0717"/>
                <a:gridCol w="2270717"/>
                <a:gridCol w="2270717"/>
                <a:gridCol w="2270717"/>
              </a:tblGrid>
              <a:tr h="805913">
                <a:tc>
                  <a:txBody>
                    <a:bodyPr/>
                    <a:lstStyle/>
                    <a:p>
                      <a:r>
                        <a:rPr lang="en-IN" dirty="0" smtClean="0"/>
                        <a:t>TIME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EVENT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USER_ID</a:t>
                      </a:r>
                      <a:endParaRPr lang="en-IN" dirty="0"/>
                    </a:p>
                  </a:txBody>
                  <a:tcPr/>
                </a:tc>
              </a:tr>
              <a:tr h="805913">
                <a:tc>
                  <a:txBody>
                    <a:bodyPr/>
                    <a:lstStyle/>
                    <a:p>
                      <a:r>
                        <a:rPr lang="en-IN" dirty="0" smtClean="0"/>
                        <a:t>TIME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016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6475046" cy="1293028"/>
          </a:xfrm>
        </p:spPr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3NF : 3</a:t>
            </a:r>
            <a:r>
              <a:rPr lang="en-IN" baseline="30000" dirty="0">
                <a:solidFill>
                  <a:srgbClr val="C00000"/>
                </a:solidFill>
              </a:rPr>
              <a:t>rd</a:t>
            </a:r>
            <a:r>
              <a:rPr lang="en-IN" dirty="0">
                <a:solidFill>
                  <a:srgbClr val="C00000"/>
                </a:solidFill>
              </a:rPr>
              <a:t> Normal Form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IN" sz="11100" b="1" dirty="0" smtClean="0">
                <a:solidFill>
                  <a:srgbClr val="00B050"/>
                </a:solidFill>
              </a:rPr>
              <a:t>Criteria</a:t>
            </a:r>
          </a:p>
          <a:p>
            <a:endParaRPr lang="en-IN" sz="9000" b="1" dirty="0">
              <a:solidFill>
                <a:srgbClr val="00B05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7200" dirty="0"/>
              <a:t>It should be in </a:t>
            </a:r>
            <a:r>
              <a:rPr lang="en-IN" sz="7200" b="1" dirty="0">
                <a:solidFill>
                  <a:schemeClr val="bg2">
                    <a:lumMod val="75000"/>
                  </a:schemeClr>
                </a:solidFill>
              </a:rPr>
              <a:t>2NF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7200" dirty="0"/>
              <a:t>No Non-Key attributes should be Functionally Dependent on any Non-Key attribute, i.e., attributes</a:t>
            </a:r>
          </a:p>
          <a:p>
            <a:pPr marL="457200" lvl="1" indent="0">
              <a:buNone/>
            </a:pPr>
            <a:r>
              <a:rPr lang="en-IN" sz="7200" dirty="0"/>
              <a:t> must not have </a:t>
            </a:r>
            <a:r>
              <a:rPr lang="en-IN" sz="7200" b="1" dirty="0">
                <a:solidFill>
                  <a:schemeClr val="bg2">
                    <a:lumMod val="75000"/>
                  </a:schemeClr>
                </a:solidFill>
              </a:rPr>
              <a:t>Transitive Dependency</a:t>
            </a:r>
            <a:r>
              <a:rPr lang="en-IN" sz="7200" dirty="0"/>
              <a:t> on Primary </a:t>
            </a:r>
            <a:r>
              <a:rPr lang="en-IN" sz="7200" dirty="0" smtClean="0"/>
              <a:t>Key</a:t>
            </a:r>
          </a:p>
          <a:p>
            <a:pPr marL="457200" lvl="1" indent="0">
              <a:buNone/>
            </a:pPr>
            <a:endParaRPr lang="en-IN" sz="7200" dirty="0"/>
          </a:p>
          <a:p>
            <a:r>
              <a:rPr lang="en-IN" sz="11100" b="1" dirty="0" smtClean="0">
                <a:solidFill>
                  <a:srgbClr val="00B050"/>
                </a:solidFill>
              </a:rPr>
              <a:t>Test</a:t>
            </a:r>
          </a:p>
          <a:p>
            <a:endParaRPr lang="en-IN" sz="8000" b="1" dirty="0">
              <a:solidFill>
                <a:srgbClr val="00B050"/>
              </a:solidFill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IN" sz="7200" dirty="0" smtClean="0"/>
              <a:t>No changes required.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IN" sz="7200" b="1" dirty="0">
              <a:solidFill>
                <a:schemeClr val="bg2">
                  <a:lumMod val="75000"/>
                </a:schemeClr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6304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725" y="1394848"/>
            <a:ext cx="11825207" cy="53856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HOTEL                                                       HOTEL_IMAGES(</a:t>
            </a:r>
            <a:r>
              <a:rPr lang="en-IN" u="sng" dirty="0" smtClean="0"/>
              <a:t>IMAGE</a:t>
            </a:r>
            <a:r>
              <a:rPr lang="en-IN" dirty="0" smtClean="0"/>
              <a:t>,HOTEL_ID)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HOTEL(</a:t>
            </a:r>
            <a:r>
              <a:rPr lang="en-IN" u="sng" dirty="0" smtClean="0"/>
              <a:t>HOTEL_ID</a:t>
            </a:r>
            <a:r>
              <a:rPr lang="en-IN" dirty="0" smtClean="0"/>
              <a:t>,CITY,NAME,NSR,NDR,CSR,CDR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           ,TYPE)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</a:t>
            </a:r>
            <a:r>
              <a:rPr lang="en-IN" sz="2800" dirty="0" smtClean="0">
                <a:solidFill>
                  <a:srgbClr val="00B050"/>
                </a:solidFill>
              </a:rPr>
              <a:t>HOTEL_IMAGES</a:t>
            </a:r>
          </a:p>
          <a:p>
            <a:pPr marL="0" indent="0">
              <a:buNone/>
            </a:pPr>
            <a:endParaRPr lang="en-IN" sz="2800" dirty="0">
              <a:solidFill>
                <a:srgbClr val="00B05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666068" y="1604075"/>
            <a:ext cx="3766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>
            <a:off x="1666068" y="1604075"/>
            <a:ext cx="3766088" cy="89115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2032000" y="4990454"/>
          <a:ext cx="8128000" cy="1441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720672">
                <a:tc>
                  <a:txBody>
                    <a:bodyPr/>
                    <a:lstStyle/>
                    <a:p>
                      <a:r>
                        <a:rPr lang="en-IN" dirty="0" smtClean="0"/>
                        <a:t>IMAGE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HOTEL_ID</a:t>
                      </a:r>
                      <a:endParaRPr lang="en-IN" dirty="0"/>
                    </a:p>
                  </a:txBody>
                  <a:tcPr/>
                </a:tc>
              </a:tr>
              <a:tr h="720672">
                <a:tc>
                  <a:txBody>
                    <a:bodyPr/>
                    <a:lstStyle/>
                    <a:p>
                      <a:r>
                        <a:rPr lang="en-IN" dirty="0" smtClean="0"/>
                        <a:t>BLOB</a:t>
                      </a:r>
                    </a:p>
                    <a:p>
                      <a:r>
                        <a:rPr lang="en-IN" dirty="0" smtClean="0"/>
                        <a:t>PRIMARY</a:t>
                      </a:r>
                      <a:r>
                        <a:rPr lang="en-IN" baseline="0" dirty="0" smtClean="0"/>
                        <a:t>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</a:t>
                      </a:r>
                      <a:r>
                        <a:rPr lang="en-IN" baseline="0" dirty="0" smtClean="0"/>
                        <a:t>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2" name="Straight Connector 11"/>
          <p:cNvCxnSpPr/>
          <p:nvPr/>
        </p:nvCxnSpPr>
        <p:spPr>
          <a:xfrm flipV="1">
            <a:off x="4052807" y="4742481"/>
            <a:ext cx="0" cy="255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045058" y="4726983"/>
            <a:ext cx="3657600" cy="77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702658" y="4734732"/>
            <a:ext cx="0" cy="263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334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3807417" cy="1293028"/>
          </a:xfrm>
        </p:spPr>
        <p:txBody>
          <a:bodyPr>
            <a:normAutofit/>
          </a:bodyPr>
          <a:lstStyle/>
          <a:p>
            <a:r>
              <a:rPr lang="en-IN" sz="4800" dirty="0" smtClean="0">
                <a:solidFill>
                  <a:srgbClr val="00B050"/>
                </a:solidFill>
              </a:rPr>
              <a:t>HOTEL</a:t>
            </a:r>
            <a:endParaRPr lang="en-IN" sz="4800" dirty="0">
              <a:solidFill>
                <a:srgbClr val="00B05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85800" y="3642101"/>
          <a:ext cx="10820400" cy="1782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2550"/>
                <a:gridCol w="1352550"/>
                <a:gridCol w="1352550"/>
                <a:gridCol w="1352550"/>
                <a:gridCol w="1352550"/>
                <a:gridCol w="1352550"/>
                <a:gridCol w="1352550"/>
                <a:gridCol w="1352550"/>
              </a:tblGrid>
              <a:tr h="867905">
                <a:tc>
                  <a:txBody>
                    <a:bodyPr/>
                    <a:lstStyle/>
                    <a:p>
                      <a:r>
                        <a:rPr lang="en-IN" dirty="0" smtClean="0"/>
                        <a:t>HOTEL_ID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CSR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CDR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NSR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NDR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TYPE</a:t>
                      </a:r>
                      <a:endParaRPr lang="en-IN" dirty="0"/>
                    </a:p>
                  </a:txBody>
                  <a:tcPr/>
                </a:tc>
              </a:tr>
              <a:tr h="867905"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PRIMARY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 flipV="1">
            <a:off x="1464590" y="3208149"/>
            <a:ext cx="0" cy="4417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464590" y="3208149"/>
            <a:ext cx="92912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2619214" y="3208149"/>
            <a:ext cx="7749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045058" y="3208149"/>
            <a:ext cx="7749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385661" y="3208149"/>
            <a:ext cx="15498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703017" y="3208149"/>
            <a:ext cx="0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8043620" y="3208149"/>
            <a:ext cx="15499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9345478" y="3208149"/>
            <a:ext cx="23247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10755824" y="3208149"/>
            <a:ext cx="0" cy="44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42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725" y="1402598"/>
            <a:ext cx="11967275" cy="512218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TOURIST                                                      TOURIST_IMAGES(</a:t>
            </a:r>
            <a:r>
              <a:rPr lang="en-IN" u="sng" dirty="0" smtClean="0"/>
              <a:t>IMAGE</a:t>
            </a:r>
            <a:r>
              <a:rPr lang="en-IN" dirty="0" smtClean="0"/>
              <a:t>,TSP_ID)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  TOURIST_SPOT(</a:t>
            </a:r>
            <a:r>
              <a:rPr lang="en-IN" u="sng" dirty="0" smtClean="0"/>
              <a:t>TSP_ID</a:t>
            </a:r>
            <a:r>
              <a:rPr lang="en-IN" dirty="0" smtClean="0"/>
              <a:t>,NAME,CITY,DESCRIPTION,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                           TYPE)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     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</a:t>
            </a:r>
            <a:r>
              <a:rPr lang="en-IN" sz="2800" dirty="0" smtClean="0">
                <a:solidFill>
                  <a:srgbClr val="00B050"/>
                </a:solidFill>
              </a:rPr>
              <a:t>TOURIST_IMAGES</a:t>
            </a:r>
          </a:p>
          <a:p>
            <a:pPr marL="0" indent="0">
              <a:buNone/>
            </a:pPr>
            <a:endParaRPr lang="en-IN" sz="2800" dirty="0">
              <a:solidFill>
                <a:srgbClr val="00B050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906292" y="1611824"/>
            <a:ext cx="37970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/>
          <p:cNvCxnSpPr/>
          <p:nvPr/>
        </p:nvCxnSpPr>
        <p:spPr>
          <a:xfrm>
            <a:off x="4510007" y="1611824"/>
            <a:ext cx="1193369" cy="4726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032000" y="5052446"/>
          <a:ext cx="8128000" cy="1619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809787">
                <a:tc>
                  <a:txBody>
                    <a:bodyPr/>
                    <a:lstStyle/>
                    <a:p>
                      <a:r>
                        <a:rPr lang="en-IN" dirty="0" smtClean="0"/>
                        <a:t>IMAGE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TSP_ID</a:t>
                      </a:r>
                      <a:endParaRPr lang="en-IN" dirty="0"/>
                    </a:p>
                  </a:txBody>
                  <a:tcPr/>
                </a:tc>
              </a:tr>
              <a:tr h="809787">
                <a:tc>
                  <a:txBody>
                    <a:bodyPr/>
                    <a:lstStyle/>
                    <a:p>
                      <a:r>
                        <a:rPr lang="en-IN" dirty="0" smtClean="0"/>
                        <a:t>BLOB</a:t>
                      </a:r>
                    </a:p>
                    <a:p>
                      <a:r>
                        <a:rPr lang="en-IN" dirty="0" smtClean="0"/>
                        <a:t>PRIMARY</a:t>
                      </a:r>
                      <a:r>
                        <a:rPr lang="en-IN" baseline="0" dirty="0" smtClean="0"/>
                        <a:t>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0" name="Straight Connector 9"/>
          <p:cNvCxnSpPr/>
          <p:nvPr/>
        </p:nvCxnSpPr>
        <p:spPr>
          <a:xfrm flipV="1">
            <a:off x="4006312" y="4695986"/>
            <a:ext cx="0" cy="3642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006312" y="4695986"/>
            <a:ext cx="42542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260597" y="4695986"/>
            <a:ext cx="0" cy="364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8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706" y="1371600"/>
            <a:ext cx="11179834" cy="535700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4800" dirty="0" smtClean="0">
                <a:latin typeface="Harrington" panose="04040505050A02020702" pitchFamily="82" charset="0"/>
              </a:rPr>
              <a:t>R</a:t>
            </a:r>
            <a:r>
              <a:rPr lang="en-IN" dirty="0" smtClean="0">
                <a:latin typeface="Harrington" panose="04040505050A02020702" pitchFamily="82" charset="0"/>
              </a:rPr>
              <a:t>elaxation from work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>
                <a:latin typeface="Harrington" panose="04040505050A02020702" pitchFamily="82" charset="0"/>
              </a:rPr>
              <a:t> </a:t>
            </a:r>
            <a:r>
              <a:rPr lang="en-IN" dirty="0" smtClean="0"/>
              <a:t>Life </a:t>
            </a:r>
            <a:r>
              <a:rPr lang="en-IN" dirty="0"/>
              <a:t>is so busy now that we all need time to switch off. Whether that means sitting by a pool or dancing the night away; you need to leave your worries behind you, let off some steam and have a good time on holiday</a:t>
            </a:r>
            <a:r>
              <a:rPr lang="en-IN" dirty="0" smtClean="0"/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dirty="0" smtClean="0">
              <a:latin typeface="Harrington" panose="04040505050A02020702" pitchFamily="82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Harrington" panose="04040505050A02020702" pitchFamily="8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651" y="3421331"/>
            <a:ext cx="5022372" cy="316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4675322" cy="1293028"/>
          </a:xfrm>
        </p:spPr>
        <p:txBody>
          <a:bodyPr/>
          <a:lstStyle/>
          <a:p>
            <a:r>
              <a:rPr lang="en-IN" b="1" dirty="0" smtClean="0">
                <a:solidFill>
                  <a:srgbClr val="00B050"/>
                </a:solidFill>
              </a:rPr>
              <a:t>TOURIST_SPOT</a:t>
            </a:r>
            <a:endParaRPr lang="en-IN" b="1" dirty="0">
              <a:solidFill>
                <a:srgbClr val="00B05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85800" y="3401877"/>
          <a:ext cx="10820400" cy="18055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4080"/>
                <a:gridCol w="2164080"/>
                <a:gridCol w="2164080"/>
                <a:gridCol w="2164080"/>
                <a:gridCol w="2164080"/>
              </a:tblGrid>
              <a:tr h="902776">
                <a:tc>
                  <a:txBody>
                    <a:bodyPr/>
                    <a:lstStyle/>
                    <a:p>
                      <a:r>
                        <a:rPr lang="en-IN" dirty="0" smtClean="0"/>
                        <a:t>TSP_ID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CITY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DESCRIPTION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TYPE</a:t>
                      </a:r>
                      <a:endParaRPr lang="en-IN" dirty="0"/>
                    </a:p>
                  </a:txBody>
                  <a:tcPr/>
                </a:tc>
              </a:tr>
              <a:tr h="902776"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PRIMARY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 flipV="1">
            <a:off x="1797803" y="2991173"/>
            <a:ext cx="7750" cy="410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805553" y="2991173"/>
            <a:ext cx="840783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804834" y="2991173"/>
            <a:ext cx="7749" cy="41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191573" y="2991173"/>
            <a:ext cx="30996" cy="41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082366" y="2991173"/>
            <a:ext cx="15498" cy="41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0213383" y="2991173"/>
            <a:ext cx="0" cy="410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32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220" y="1379349"/>
            <a:ext cx="11920780" cy="539340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CUSTOMER                                       CUSTOMER(USER_ID,NAME,PASSWORD,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                                                           PHONE_NO,EMAIL_ID)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                      BOOKING_DETAIL(BOOKING_ID,USER_ID,NSR,NDR</a:t>
            </a:r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						          ,CID,COD,HOTEL_ID)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            </a:t>
            </a:r>
            <a:r>
              <a:rPr lang="en-IN" sz="2400" dirty="0" smtClean="0">
                <a:solidFill>
                  <a:srgbClr val="00B050"/>
                </a:solidFill>
              </a:rPr>
              <a:t>CUSTOMER</a:t>
            </a:r>
            <a:endParaRPr lang="en-IN" sz="2400" dirty="0">
              <a:solidFill>
                <a:srgbClr val="00B050"/>
              </a:solidFill>
            </a:endParaRPr>
          </a:p>
        </p:txBody>
      </p:sp>
      <p:cxnSp>
        <p:nvCxnSpPr>
          <p:cNvPr id="8" name="Elbow Connector 7"/>
          <p:cNvCxnSpPr/>
          <p:nvPr/>
        </p:nvCxnSpPr>
        <p:spPr>
          <a:xfrm>
            <a:off x="3394128" y="1573078"/>
            <a:ext cx="1487838" cy="13018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394128" y="1573078"/>
            <a:ext cx="16118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le 12"/>
          <p:cNvGraphicFramePr>
            <a:graphicFrameLocks noGrp="1"/>
          </p:cNvGraphicFramePr>
          <p:nvPr/>
        </p:nvGraphicFramePr>
        <p:xfrm>
          <a:off x="581185" y="4750230"/>
          <a:ext cx="10879810" cy="1797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5962"/>
                <a:gridCol w="2175962"/>
                <a:gridCol w="2175962"/>
                <a:gridCol w="2175962"/>
                <a:gridCol w="2175962"/>
              </a:tblGrid>
              <a:tr h="898902">
                <a:tc>
                  <a:txBody>
                    <a:bodyPr/>
                    <a:lstStyle/>
                    <a:p>
                      <a:r>
                        <a:rPr lang="en-IN" dirty="0" smtClean="0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NAME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PASSWORD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PHONE_NO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EMAIL_ID</a:t>
                      </a:r>
                      <a:endParaRPr lang="en-IN" dirty="0"/>
                    </a:p>
                  </a:txBody>
                  <a:tcPr/>
                </a:tc>
              </a:tr>
              <a:tr h="898902"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PRIMARY 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Connector 14"/>
          <p:cNvCxnSpPr/>
          <p:nvPr/>
        </p:nvCxnSpPr>
        <p:spPr>
          <a:xfrm flipV="1">
            <a:off x="1828800" y="4502989"/>
            <a:ext cx="0" cy="2587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828800" y="4502989"/>
            <a:ext cx="84452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692106" y="4502989"/>
            <a:ext cx="17252" cy="258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883215" y="4502989"/>
            <a:ext cx="17254" cy="267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8048445" y="4502989"/>
            <a:ext cx="0" cy="267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10274060" y="4502989"/>
            <a:ext cx="0" cy="258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988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5411638" cy="1293028"/>
          </a:xfrm>
        </p:spPr>
        <p:txBody>
          <a:bodyPr/>
          <a:lstStyle/>
          <a:p>
            <a:r>
              <a:rPr lang="en-IN" b="1" dirty="0" smtClean="0">
                <a:solidFill>
                  <a:srgbClr val="00B050"/>
                </a:solidFill>
              </a:rPr>
              <a:t>BOOKING_DETAIL</a:t>
            </a:r>
            <a:endParaRPr lang="en-IN" b="1" dirty="0">
              <a:solidFill>
                <a:srgbClr val="00B050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85800" y="3278037"/>
          <a:ext cx="10820397" cy="1897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5771"/>
                <a:gridCol w="1545771"/>
                <a:gridCol w="1545771"/>
                <a:gridCol w="1545771"/>
                <a:gridCol w="1545771"/>
                <a:gridCol w="1545771"/>
                <a:gridCol w="1545771"/>
              </a:tblGrid>
              <a:tr h="948906">
                <a:tc>
                  <a:txBody>
                    <a:bodyPr/>
                    <a:lstStyle/>
                    <a:p>
                      <a:r>
                        <a:rPr lang="en-IN" dirty="0" smtClean="0"/>
                        <a:t>BOOKING</a:t>
                      </a:r>
                    </a:p>
                    <a:p>
                      <a:r>
                        <a:rPr lang="en-IN" dirty="0" smtClean="0"/>
                        <a:t>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USER_ID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HOTEL_ID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NSR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NDR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CHECK_IN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CHECK_OUT</a:t>
                      </a:r>
                      <a:endParaRPr lang="en-IN" dirty="0"/>
                    </a:p>
                  </a:txBody>
                  <a:tcPr/>
                </a:tc>
              </a:tr>
              <a:tr h="948906"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PRIMARY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</a:t>
                      </a:r>
                    </a:p>
                    <a:p>
                      <a:r>
                        <a:rPr lang="en-IN" dirty="0" smtClean="0"/>
                        <a:t>KEY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INT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</a:p>
                    <a:p>
                      <a:r>
                        <a:rPr lang="en-IN" dirty="0" smtClean="0"/>
                        <a:t>NOT NULL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 flipV="1">
            <a:off x="1630392" y="2760453"/>
            <a:ext cx="8627" cy="54346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639019" y="2760453"/>
            <a:ext cx="91353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019245" y="2760453"/>
            <a:ext cx="0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485736" y="2760453"/>
            <a:ext cx="0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5909094" y="2760453"/>
            <a:ext cx="8627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7660257" y="2760453"/>
            <a:ext cx="17252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9247517" y="2760453"/>
            <a:ext cx="0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0774392" y="2760453"/>
            <a:ext cx="0" cy="543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73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485" y="1425844"/>
            <a:ext cx="11925945" cy="536241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DAY_PLAN(TIME,EVENT,DAY,USER_ID)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FUNCTIONAL DEPENDENCY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TRIVIAL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/>
              <a:t>                                                          </a:t>
            </a:r>
            <a:r>
              <a:rPr lang="en-IN" sz="2800" dirty="0" smtClean="0">
                <a:solidFill>
                  <a:srgbClr val="00B050"/>
                </a:solidFill>
              </a:rPr>
              <a:t>DAY_PLAN</a:t>
            </a:r>
            <a:endParaRPr lang="en-IN" sz="2800" dirty="0">
              <a:solidFill>
                <a:srgbClr val="00B050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77132" y="4967206"/>
          <a:ext cx="9082868" cy="16118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0717"/>
                <a:gridCol w="2270717"/>
                <a:gridCol w="2270717"/>
                <a:gridCol w="2270717"/>
              </a:tblGrid>
              <a:tr h="805913">
                <a:tc>
                  <a:txBody>
                    <a:bodyPr/>
                    <a:lstStyle/>
                    <a:p>
                      <a:r>
                        <a:rPr lang="en-IN" dirty="0" smtClean="0"/>
                        <a:t>TIME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EVENT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USER_ID</a:t>
                      </a:r>
                      <a:endParaRPr lang="en-IN" dirty="0"/>
                    </a:p>
                  </a:txBody>
                  <a:tcPr/>
                </a:tc>
              </a:tr>
              <a:tr h="805913">
                <a:tc>
                  <a:txBody>
                    <a:bodyPr/>
                    <a:lstStyle/>
                    <a:p>
                      <a:r>
                        <a:rPr lang="en-IN" dirty="0" smtClean="0"/>
                        <a:t>TIME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DATE</a:t>
                      </a:r>
                    </a:p>
                    <a:p>
                      <a:r>
                        <a:rPr lang="en-IN" dirty="0" smtClean="0"/>
                        <a:t>UNIQUE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VARCHAR</a:t>
                      </a:r>
                    </a:p>
                    <a:p>
                      <a:r>
                        <a:rPr lang="en-IN" dirty="0" smtClean="0"/>
                        <a:t>FOREIGN KEY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2624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sz="6000" dirty="0" smtClean="0">
                <a:solidFill>
                  <a:srgbClr val="C00000"/>
                </a:solidFill>
              </a:rPr>
              <a:t>                 SNAPSHOT</a:t>
            </a:r>
            <a:endParaRPr lang="en-IN" sz="6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9568" y="740927"/>
            <a:ext cx="1946031" cy="642396"/>
          </a:xfrm>
        </p:spPr>
        <p:txBody>
          <a:bodyPr/>
          <a:lstStyle/>
          <a:p>
            <a:r>
              <a:rPr lang="en-IN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LOGIN</a:t>
            </a:r>
            <a:endParaRPr lang="en-IN" dirty="0">
              <a:solidFill>
                <a:srgbClr val="00B050"/>
              </a:solidFill>
              <a:latin typeface="Harrington" panose="04040505050A02020702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61" y="1390153"/>
            <a:ext cx="11168185" cy="5315447"/>
          </a:xfrm>
        </p:spPr>
      </p:pic>
    </p:spTree>
    <p:extLst>
      <p:ext uri="{BB962C8B-B14F-4D97-AF65-F5344CB8AC3E}">
        <p14:creationId xmlns:p14="http://schemas.microsoft.com/office/powerpoint/2010/main" val="407868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7354" y="764373"/>
            <a:ext cx="3962400" cy="790889"/>
          </a:xfrm>
        </p:spPr>
        <p:txBody>
          <a:bodyPr/>
          <a:lstStyle/>
          <a:p>
            <a:r>
              <a:rPr lang="en-IN" dirty="0" smtClean="0">
                <a:solidFill>
                  <a:srgbClr val="00B050"/>
                </a:solidFill>
                <a:latin typeface="Magneto" panose="04030805050802020D02" pitchFamily="82" charset="0"/>
              </a:rPr>
              <a:t>REGISTER</a:t>
            </a:r>
            <a:endParaRPr lang="en-IN" dirty="0">
              <a:solidFill>
                <a:srgbClr val="00B050"/>
              </a:solidFill>
              <a:latin typeface="Magneto" panose="04030805050802020D02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46" y="1555750"/>
            <a:ext cx="11129108" cy="5173663"/>
          </a:xfrm>
        </p:spPr>
      </p:pic>
    </p:spTree>
    <p:extLst>
      <p:ext uri="{BB962C8B-B14F-4D97-AF65-F5344CB8AC3E}">
        <p14:creationId xmlns:p14="http://schemas.microsoft.com/office/powerpoint/2010/main" val="347812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1422400"/>
            <a:ext cx="9878646" cy="5103813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95600" y="764373"/>
            <a:ext cx="4403969" cy="736181"/>
          </a:xfrm>
        </p:spPr>
        <p:txBody>
          <a:bodyPr/>
          <a:lstStyle/>
          <a:p>
            <a:r>
              <a:rPr lang="en-IN" dirty="0" smtClean="0">
                <a:solidFill>
                  <a:srgbClr val="00B050"/>
                </a:solidFill>
                <a:latin typeface="AR DARLING" panose="02000000000000000000" pitchFamily="2" charset="0"/>
              </a:rPr>
              <a:t>PLANNER</a:t>
            </a:r>
            <a:endParaRPr lang="en-IN" dirty="0">
              <a:solidFill>
                <a:srgbClr val="00B050"/>
              </a:solidFill>
              <a:latin typeface="AR DARLING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28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5060462" cy="697104"/>
          </a:xfrm>
        </p:spPr>
        <p:txBody>
          <a:bodyPr/>
          <a:lstStyle/>
          <a:p>
            <a:r>
              <a:rPr lang="en-IN" dirty="0" smtClean="0">
                <a:solidFill>
                  <a:srgbClr val="00B050"/>
                </a:solidFill>
                <a:latin typeface="Arial Black" panose="020B0A04020102020204" pitchFamily="34" charset="0"/>
              </a:rPr>
              <a:t>CITY DETAIL</a:t>
            </a:r>
            <a:endParaRPr lang="en-IN" dirty="0">
              <a:solidFill>
                <a:srgbClr val="00B050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1390650"/>
            <a:ext cx="11261969" cy="5307013"/>
          </a:xfrm>
        </p:spPr>
      </p:pic>
    </p:spTree>
    <p:extLst>
      <p:ext uri="{BB962C8B-B14F-4D97-AF65-F5344CB8AC3E}">
        <p14:creationId xmlns:p14="http://schemas.microsoft.com/office/powerpoint/2010/main" val="131129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1139" y="901532"/>
            <a:ext cx="5748215" cy="606837"/>
          </a:xfrm>
        </p:spPr>
        <p:txBody>
          <a:bodyPr>
            <a:normAutofit fontScale="90000"/>
          </a:bodyPr>
          <a:lstStyle/>
          <a:p>
            <a:r>
              <a:rPr lang="en-IN" dirty="0" smtClean="0">
                <a:solidFill>
                  <a:srgbClr val="00B050"/>
                </a:solidFill>
                <a:latin typeface="AR CENA" panose="02000000000000000000" pitchFamily="2" charset="0"/>
              </a:rPr>
              <a:t>TOURIST PLACE SELECTOR</a:t>
            </a:r>
            <a:endParaRPr lang="en-IN" dirty="0">
              <a:solidFill>
                <a:srgbClr val="00B050"/>
              </a:solidFill>
              <a:latin typeface="AR CENA" panose="02000000000000000000" pitchFamily="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62" y="1586523"/>
            <a:ext cx="10058400" cy="5103202"/>
          </a:xfrm>
        </p:spPr>
      </p:pic>
    </p:spTree>
    <p:extLst>
      <p:ext uri="{BB962C8B-B14F-4D97-AF65-F5344CB8AC3E}">
        <p14:creationId xmlns:p14="http://schemas.microsoft.com/office/powerpoint/2010/main" val="3369741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28468"/>
            <a:ext cx="10820400" cy="540013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3600" dirty="0" smtClean="0">
                <a:latin typeface="Harrington" panose="04040505050A02020702" pitchFamily="82" charset="0"/>
              </a:rPr>
              <a:t>F</a:t>
            </a:r>
            <a:r>
              <a:rPr lang="en-IN" dirty="0" smtClean="0">
                <a:latin typeface="Harrington" panose="04040505050A02020702" pitchFamily="82" charset="0"/>
              </a:rPr>
              <a:t>AMILY TIME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>
              <a:latin typeface="Harrington" panose="04040505050A02020702" pitchFamily="82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IN" dirty="0"/>
              <a:t> Holidays are the best time to talk, there are no distractions and you can plan for the future or talk about experiences you have been having (good or bad ) without the </a:t>
            </a:r>
            <a:r>
              <a:rPr lang="en-IN" dirty="0" err="1"/>
              <a:t>tv</a:t>
            </a:r>
            <a:r>
              <a:rPr lang="en-IN" dirty="0"/>
              <a:t> on, phone ringing or the office getting in the way.</a:t>
            </a:r>
            <a:endParaRPr lang="en-IN" dirty="0">
              <a:latin typeface="Harrington" panose="04040505050A02020702" pitchFamily="82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955" y="3502325"/>
            <a:ext cx="7358331" cy="314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479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4638431" cy="736181"/>
          </a:xfrm>
        </p:spPr>
        <p:txBody>
          <a:bodyPr/>
          <a:lstStyle/>
          <a:p>
            <a:r>
              <a:rPr lang="en-IN" dirty="0" smtClean="0">
                <a:solidFill>
                  <a:srgbClr val="00B050"/>
                </a:solidFill>
                <a:latin typeface="AR JULIAN" panose="02000000000000000000" pitchFamily="2" charset="0"/>
              </a:rPr>
              <a:t>BOOK HOTEL</a:t>
            </a:r>
            <a:endParaRPr lang="en-IN" dirty="0">
              <a:solidFill>
                <a:srgbClr val="00B050"/>
              </a:solidFill>
              <a:latin typeface="AR JULIAN" panose="02000000000000000000" pitchFamily="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31" y="1500188"/>
            <a:ext cx="10503877" cy="5259387"/>
          </a:xfrm>
        </p:spPr>
      </p:pic>
    </p:spTree>
    <p:extLst>
      <p:ext uri="{BB962C8B-B14F-4D97-AF65-F5344CB8AC3E}">
        <p14:creationId xmlns:p14="http://schemas.microsoft.com/office/powerpoint/2010/main" val="311662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29353" y="922215"/>
            <a:ext cx="5494215" cy="742462"/>
          </a:xfrm>
        </p:spPr>
        <p:txBody>
          <a:bodyPr>
            <a:normAutofit/>
          </a:bodyPr>
          <a:lstStyle/>
          <a:p>
            <a:r>
              <a:rPr lang="en-IN" dirty="0" smtClean="0">
                <a:solidFill>
                  <a:srgbClr val="00B050"/>
                </a:solidFill>
                <a:latin typeface="Arial Rounded MT Bold" panose="020F0704030504030204" pitchFamily="34" charset="0"/>
              </a:rPr>
              <a:t>HOTEL SELECTOR</a:t>
            </a:r>
            <a:endParaRPr lang="en-IN" dirty="0">
              <a:solidFill>
                <a:srgbClr val="00B050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46" y="1836371"/>
            <a:ext cx="11004062" cy="4861414"/>
          </a:xfrm>
        </p:spPr>
      </p:pic>
    </p:spTree>
    <p:extLst>
      <p:ext uri="{BB962C8B-B14F-4D97-AF65-F5344CB8AC3E}">
        <p14:creationId xmlns:p14="http://schemas.microsoft.com/office/powerpoint/2010/main" val="383797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5754" y="764373"/>
            <a:ext cx="4611077" cy="869042"/>
          </a:xfrm>
        </p:spPr>
        <p:txBody>
          <a:bodyPr/>
          <a:lstStyle/>
          <a:p>
            <a:r>
              <a:rPr lang="en-IN" dirty="0" smtClean="0">
                <a:solidFill>
                  <a:srgbClr val="00B050"/>
                </a:solidFill>
                <a:latin typeface="Eras Bold ITC" panose="020B0907030504020204" pitchFamily="34" charset="0"/>
              </a:rPr>
              <a:t>DAY PLANNER</a:t>
            </a:r>
            <a:endParaRPr lang="en-IN" dirty="0">
              <a:solidFill>
                <a:srgbClr val="00B050"/>
              </a:solidFill>
              <a:latin typeface="Eras Bold ITC" panose="020B0907030504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538" y="1508368"/>
            <a:ext cx="6205415" cy="5197231"/>
          </a:xfrm>
        </p:spPr>
      </p:pic>
    </p:spTree>
    <p:extLst>
      <p:ext uri="{BB962C8B-B14F-4D97-AF65-F5344CB8AC3E}">
        <p14:creationId xmlns:p14="http://schemas.microsoft.com/office/powerpoint/2010/main" val="188896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5490308" cy="939381"/>
          </a:xfrm>
        </p:spPr>
        <p:txBody>
          <a:bodyPr/>
          <a:lstStyle/>
          <a:p>
            <a:r>
              <a:rPr lang="en-IN" dirty="0">
                <a:solidFill>
                  <a:srgbClr val="00B050"/>
                </a:solidFill>
                <a:latin typeface="Rockwell Extra Bold" panose="02060903040505020403" pitchFamily="18" charset="0"/>
              </a:rPr>
              <a:t>confirmation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585" y="1703388"/>
            <a:ext cx="10488245" cy="5026025"/>
          </a:xfrm>
        </p:spPr>
      </p:pic>
    </p:spTree>
    <p:extLst>
      <p:ext uri="{BB962C8B-B14F-4D97-AF65-F5344CB8AC3E}">
        <p14:creationId xmlns:p14="http://schemas.microsoft.com/office/powerpoint/2010/main" val="103257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69054" cy="6858000"/>
          </a:xfrm>
        </p:spPr>
      </p:pic>
    </p:spTree>
    <p:extLst>
      <p:ext uri="{BB962C8B-B14F-4D97-AF65-F5344CB8AC3E}">
        <p14:creationId xmlns:p14="http://schemas.microsoft.com/office/powerpoint/2010/main" val="876661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799" y="1311215"/>
            <a:ext cx="11339423" cy="533975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3200" dirty="0" smtClean="0">
                <a:latin typeface="Harrington" panose="04040505050A02020702" pitchFamily="82" charset="0"/>
              </a:rPr>
              <a:t>R</a:t>
            </a:r>
            <a:r>
              <a:rPr lang="en-IN" sz="2400" dirty="0" smtClean="0">
                <a:latin typeface="Harrington" panose="04040505050A02020702" pitchFamily="82" charset="0"/>
              </a:rPr>
              <a:t>EJUVINATION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2400" dirty="0">
              <a:latin typeface="Harrington" panose="04040505050A02020702" pitchFamily="82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IN" sz="2400" dirty="0"/>
              <a:t>Even if your holiday is months away, you will think about it so often and it may get you through difficult times by just knowing you will be lying on a beach in the near future</a:t>
            </a:r>
            <a:r>
              <a:rPr lang="en-IN" sz="2400" dirty="0" smtClean="0"/>
              <a:t>…</a:t>
            </a:r>
          </a:p>
          <a:p>
            <a:pPr>
              <a:buFont typeface="Courier New" panose="02070309020205020404" pitchFamily="49" charset="0"/>
              <a:buChar char="o"/>
            </a:pPr>
            <a:endParaRPr lang="en-IN" sz="2400" dirty="0">
              <a:latin typeface="Harrington" panose="04040505050A02020702" pitchFamily="8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041" y="3591945"/>
            <a:ext cx="4745607" cy="299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683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2166" y="764373"/>
            <a:ext cx="1526876" cy="1293028"/>
          </a:xfrm>
        </p:spPr>
        <p:txBody>
          <a:bodyPr>
            <a:normAutofit/>
          </a:bodyPr>
          <a:lstStyle/>
          <a:p>
            <a:r>
              <a:rPr lang="en-IN" sz="5400" dirty="0" smtClean="0">
                <a:solidFill>
                  <a:srgbClr val="00B050"/>
                </a:solidFill>
              </a:rPr>
              <a:t>AIM</a:t>
            </a:r>
            <a:endParaRPr lang="en-IN" sz="5400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 </a:t>
            </a:r>
            <a:r>
              <a:rPr lang="en-IN" sz="4000" dirty="0">
                <a:latin typeface="Harrington" pitchFamily="82" charset="0"/>
              </a:rPr>
              <a:t>T</a:t>
            </a:r>
            <a:r>
              <a:rPr lang="en-IN" sz="4000" dirty="0" smtClean="0">
                <a:latin typeface="Harrington" pitchFamily="82" charset="0"/>
              </a:rPr>
              <a:t>o</a:t>
            </a:r>
            <a:r>
              <a:rPr lang="en-IN" dirty="0" smtClean="0"/>
              <a:t> </a:t>
            </a:r>
            <a:r>
              <a:rPr lang="en-IN" dirty="0" smtClean="0"/>
              <a:t>allow people to choose </a:t>
            </a:r>
            <a:r>
              <a:rPr lang="en-IN" dirty="0"/>
              <a:t>and plan their holiday effortlessly</a:t>
            </a:r>
            <a:r>
              <a:rPr lang="en-IN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endParaRPr lang="en-IN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IN" sz="4000" dirty="0">
                <a:latin typeface="Harrington" panose="04040505050A02020702" pitchFamily="82" charset="0"/>
              </a:rPr>
              <a:t>A</a:t>
            </a:r>
            <a:r>
              <a:rPr lang="en-IN" dirty="0" smtClean="0"/>
              <a:t>pplication </a:t>
            </a:r>
            <a:r>
              <a:rPr lang="en-IN" dirty="0" smtClean="0"/>
              <a:t>provides popular </a:t>
            </a:r>
            <a:r>
              <a:rPr lang="en-IN" dirty="0"/>
              <a:t>attractive destinations for family holidays, hotels, best places to visit and photos of </a:t>
            </a:r>
            <a:r>
              <a:rPr lang="en-IN" dirty="0" smtClean="0"/>
              <a:t>those locations </a:t>
            </a:r>
            <a:r>
              <a:rPr lang="en-IN" dirty="0"/>
              <a:t>to make it easier for customers to decide.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167784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3586" y="764373"/>
            <a:ext cx="5365630" cy="1293028"/>
          </a:xfrm>
        </p:spPr>
        <p:txBody>
          <a:bodyPr>
            <a:normAutofit/>
          </a:bodyPr>
          <a:lstStyle/>
          <a:p>
            <a:r>
              <a:rPr lang="en-IN" sz="60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T</a:t>
            </a:r>
            <a:r>
              <a:rPr lang="en-IN" sz="4800" dirty="0" smtClean="0">
                <a:solidFill>
                  <a:srgbClr val="00B050"/>
                </a:solidFill>
                <a:latin typeface="Harrington" panose="04040505050A02020702" pitchFamily="82" charset="0"/>
              </a:rPr>
              <a:t>OOLS USED</a:t>
            </a:r>
            <a:endParaRPr lang="en-IN" sz="4800" dirty="0">
              <a:solidFill>
                <a:srgbClr val="00B050"/>
              </a:solidFill>
              <a:latin typeface="Harrington" panose="04040505050A0202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JAVA FXML</a:t>
            </a:r>
          </a:p>
          <a:p>
            <a:pPr marL="0" indent="0">
              <a:buNone/>
            </a:pPr>
            <a:r>
              <a:rPr lang="en-IN" dirty="0" smtClean="0"/>
              <a:t>             1)For creating front-end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MYSQL </a:t>
            </a:r>
          </a:p>
          <a:p>
            <a:pPr marL="0" indent="0">
              <a:buNone/>
            </a:pPr>
            <a:r>
              <a:rPr lang="en-IN" dirty="0" smtClean="0"/>
              <a:t>             1)For back-end</a:t>
            </a:r>
          </a:p>
          <a:p>
            <a:pPr marL="0" indent="0">
              <a:buNone/>
            </a:pP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ERD PLUS</a:t>
            </a:r>
          </a:p>
          <a:p>
            <a:pPr marL="0" indent="0">
              <a:buNone/>
            </a:pPr>
            <a:r>
              <a:rPr lang="en-IN" dirty="0" smtClean="0"/>
              <a:t>           1)For creating e-r diagram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2)For creating relationship schema</a:t>
            </a:r>
          </a:p>
        </p:txBody>
      </p:sp>
    </p:spTree>
    <p:extLst>
      <p:ext uri="{BB962C8B-B14F-4D97-AF65-F5344CB8AC3E}">
        <p14:creationId xmlns:p14="http://schemas.microsoft.com/office/powerpoint/2010/main" val="630846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54082" y="764373"/>
            <a:ext cx="4804913" cy="1293028"/>
          </a:xfrm>
        </p:spPr>
        <p:txBody>
          <a:bodyPr/>
          <a:lstStyle/>
          <a:p>
            <a:r>
              <a:rPr lang="en-IN" sz="6000" dirty="0" smtClean="0">
                <a:solidFill>
                  <a:srgbClr val="00B050"/>
                </a:solidFill>
                <a:latin typeface="Cooper Black" panose="0208090404030B020404" pitchFamily="18" charset="0"/>
              </a:rPr>
              <a:t>E</a:t>
            </a:r>
            <a:r>
              <a:rPr lang="en-IN" dirty="0" smtClean="0">
                <a:solidFill>
                  <a:srgbClr val="00B050"/>
                </a:solidFill>
                <a:latin typeface="Cooper Black" panose="0208090404030B020404" pitchFamily="18" charset="0"/>
              </a:rPr>
              <a:t>-R DIAGRAM</a:t>
            </a:r>
            <a:endParaRPr lang="en-IN" dirty="0">
              <a:solidFill>
                <a:srgbClr val="00B050"/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708" y="2272714"/>
            <a:ext cx="10820400" cy="402412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3600" dirty="0" smtClean="0"/>
              <a:t>E</a:t>
            </a:r>
            <a:r>
              <a:rPr lang="en-IN" dirty="0" smtClean="0"/>
              <a:t>NTITITIES USED</a:t>
            </a:r>
          </a:p>
          <a:p>
            <a:pPr marL="0" indent="0">
              <a:buNone/>
            </a:pPr>
            <a:r>
              <a:rPr lang="en-IN" dirty="0" smtClean="0"/>
              <a:t>                       1)Customer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2)Hotel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3)Rooms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4)Day_Plan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5)Hotel_Images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6)Tourist_spot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               7)Toursit_spot_images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4775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por Trail" id="{4FDF2955-7D9C-493C-B9F9-C205151B46CD}" vid="{FE1EB5C7-81A8-4CBA-AE6E-B3BF73DC38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436</TotalTime>
  <Words>1135</Words>
  <Application>Microsoft Office PowerPoint</Application>
  <PresentationFormat>Custom</PresentationFormat>
  <Paragraphs>668</Paragraphs>
  <Slides>54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5" baseType="lpstr">
      <vt:lpstr>Vapor Trail</vt:lpstr>
      <vt:lpstr> HOLIDAY                     TRIP                   PLANNER</vt:lpstr>
      <vt:lpstr>INTRODUCTION</vt:lpstr>
      <vt:lpstr>PowerPoint Presentation</vt:lpstr>
      <vt:lpstr>PowerPoint Presentation</vt:lpstr>
      <vt:lpstr>PowerPoint Presentation</vt:lpstr>
      <vt:lpstr>PowerPoint Presentation</vt:lpstr>
      <vt:lpstr>AIM</vt:lpstr>
      <vt:lpstr>TOOLS USED</vt:lpstr>
      <vt:lpstr>E-R DIAGRAM</vt:lpstr>
      <vt:lpstr>Customer</vt:lpstr>
      <vt:lpstr>HOTEL</vt:lpstr>
      <vt:lpstr>ROOMS</vt:lpstr>
      <vt:lpstr>DAY_PLAN</vt:lpstr>
      <vt:lpstr>HOTEL_IMAGES</vt:lpstr>
      <vt:lpstr>TOURIST_SPOT</vt:lpstr>
      <vt:lpstr>TOURIST_SPOT_IMAGES</vt:lpstr>
      <vt:lpstr>PowerPoint Presentation</vt:lpstr>
      <vt:lpstr>Relational schema </vt:lpstr>
      <vt:lpstr> normalization</vt:lpstr>
      <vt:lpstr>1NF : 1st Normal Form</vt:lpstr>
      <vt:lpstr>PowerPoint Presentation</vt:lpstr>
      <vt:lpstr>PowerPoint Presentation</vt:lpstr>
      <vt:lpstr>HOTEL</vt:lpstr>
      <vt:lpstr>PowerPoint Presentation</vt:lpstr>
      <vt:lpstr>PowerPoint Presentation</vt:lpstr>
      <vt:lpstr>customer</vt:lpstr>
      <vt:lpstr>PowerPoint Presentation</vt:lpstr>
      <vt:lpstr>2NF : 2nd Normal Form</vt:lpstr>
      <vt:lpstr>PowerPoint Presentation</vt:lpstr>
      <vt:lpstr>HOTEL</vt:lpstr>
      <vt:lpstr>PowerPoint Presentation</vt:lpstr>
      <vt:lpstr>TOURIST_SPOT</vt:lpstr>
      <vt:lpstr>PowerPoint Presentation</vt:lpstr>
      <vt:lpstr>BOOKING_DETAIL</vt:lpstr>
      <vt:lpstr>PowerPoint Presentation</vt:lpstr>
      <vt:lpstr>3NF : 3rd Normal Form</vt:lpstr>
      <vt:lpstr>PowerPoint Presentation</vt:lpstr>
      <vt:lpstr>HOTEL</vt:lpstr>
      <vt:lpstr>PowerPoint Presentation</vt:lpstr>
      <vt:lpstr>TOURIST_SPOT</vt:lpstr>
      <vt:lpstr>PowerPoint Presentation</vt:lpstr>
      <vt:lpstr>BOOKING_DETAIL</vt:lpstr>
      <vt:lpstr>PowerPoint Presentation</vt:lpstr>
      <vt:lpstr>PowerPoint Presentation</vt:lpstr>
      <vt:lpstr>LOGIN</vt:lpstr>
      <vt:lpstr>REGISTER</vt:lpstr>
      <vt:lpstr>PLANNER</vt:lpstr>
      <vt:lpstr>CITY DETAIL</vt:lpstr>
      <vt:lpstr>TOURIST PLACE SELECTOR</vt:lpstr>
      <vt:lpstr>BOOK HOTEL</vt:lpstr>
      <vt:lpstr>HOTEL SELECTOR</vt:lpstr>
      <vt:lpstr>DAY PLANNER</vt:lpstr>
      <vt:lpstr>confirmation</vt:lpstr>
      <vt:lpstr>PowerPoint Presentation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HOLIDAY                       TRIP                   PLANNER</dc:title>
  <dc:creator>HARSH VARDHAN</dc:creator>
  <cp:lastModifiedBy>hp</cp:lastModifiedBy>
  <cp:revision>40</cp:revision>
  <dcterms:created xsi:type="dcterms:W3CDTF">2017-04-28T15:24:23Z</dcterms:created>
  <dcterms:modified xsi:type="dcterms:W3CDTF">2017-04-29T04:48:20Z</dcterms:modified>
</cp:coreProperties>
</file>

<file path=docProps/thumbnail.jpeg>
</file>